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2" autoAdjust="0"/>
    <p:restoredTop sz="94660"/>
  </p:normalViewPr>
  <p:slideViewPr>
    <p:cSldViewPr snapToGrid="0">
      <p:cViewPr varScale="1">
        <p:scale>
          <a:sx n="83" d="100"/>
          <a:sy n="83" d="100"/>
        </p:scale>
        <p:origin x="45"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svg"/><Relationship Id="rId1" Type="http://schemas.openxmlformats.org/officeDocument/2006/relationships/image" Target="../media/image15.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EBA3A0-467B-40A1-B372-7C15E766EF78}" type="doc">
      <dgm:prSet loTypeId="urn:microsoft.com/office/officeart/2005/8/layout/vProcess5" loCatId="process" qsTypeId="urn:microsoft.com/office/officeart/2005/8/quickstyle/simple1" qsCatId="simple" csTypeId="urn:microsoft.com/office/officeart/2005/8/colors/accent4_2" csCatId="accent4"/>
      <dgm:spPr/>
      <dgm:t>
        <a:bodyPr/>
        <a:lstStyle/>
        <a:p>
          <a:endParaRPr lang="en-US"/>
        </a:p>
      </dgm:t>
    </dgm:pt>
    <dgm:pt modelId="{2A5D2FD6-E109-44DE-A3E7-A026664AA4D2}">
      <dgm:prSet/>
      <dgm:spPr/>
      <dgm:t>
        <a:bodyPr/>
        <a:lstStyle/>
        <a:p>
          <a:r>
            <a:rPr lang="en-GB"/>
            <a:t>It has never seemed more difficult to get to the ‘Truth’ of what is happening in the world around us as different sources of news compete to give us very different views of the world around us.</a:t>
          </a:r>
          <a:endParaRPr lang="en-US"/>
        </a:p>
      </dgm:t>
    </dgm:pt>
    <dgm:pt modelId="{4209BF96-5EA7-4A0D-9B5B-4506210A51DD}" type="parTrans" cxnId="{5248DB93-5940-4D94-B491-E1197FE0BF9D}">
      <dgm:prSet/>
      <dgm:spPr/>
      <dgm:t>
        <a:bodyPr/>
        <a:lstStyle/>
        <a:p>
          <a:endParaRPr lang="en-US"/>
        </a:p>
      </dgm:t>
    </dgm:pt>
    <dgm:pt modelId="{63AFE5D9-206C-4B6A-B214-1C007B5BD213}" type="sibTrans" cxnId="{5248DB93-5940-4D94-B491-E1197FE0BF9D}">
      <dgm:prSet/>
      <dgm:spPr/>
      <dgm:t>
        <a:bodyPr/>
        <a:lstStyle/>
        <a:p>
          <a:endParaRPr lang="en-US"/>
        </a:p>
      </dgm:t>
    </dgm:pt>
    <dgm:pt modelId="{A9C9327B-2810-442D-AC57-AD2B890834FD}">
      <dgm:prSet/>
      <dgm:spPr/>
      <dgm:t>
        <a:bodyPr/>
        <a:lstStyle/>
        <a:p>
          <a:r>
            <a:rPr lang="en-GB"/>
            <a:t>What topics do you know about from the news recently where there are very different opinions about the truth?  </a:t>
          </a:r>
          <a:endParaRPr lang="en-US"/>
        </a:p>
      </dgm:t>
    </dgm:pt>
    <dgm:pt modelId="{EABDCD90-321A-4E05-9518-BFED364B998B}" type="parTrans" cxnId="{A2E35C97-D5AA-4388-A177-D74CA72CF881}">
      <dgm:prSet/>
      <dgm:spPr/>
      <dgm:t>
        <a:bodyPr/>
        <a:lstStyle/>
        <a:p>
          <a:endParaRPr lang="en-US"/>
        </a:p>
      </dgm:t>
    </dgm:pt>
    <dgm:pt modelId="{B301EDFB-D3EB-4A72-973B-348A68C9A299}" type="sibTrans" cxnId="{A2E35C97-D5AA-4388-A177-D74CA72CF881}">
      <dgm:prSet/>
      <dgm:spPr/>
      <dgm:t>
        <a:bodyPr/>
        <a:lstStyle/>
        <a:p>
          <a:endParaRPr lang="en-US"/>
        </a:p>
      </dgm:t>
    </dgm:pt>
    <dgm:pt modelId="{C8E54C30-6AB5-4225-93D4-26DE56E2247A}">
      <dgm:prSet/>
      <dgm:spPr/>
      <dgm:t>
        <a:bodyPr/>
        <a:lstStyle/>
        <a:p>
          <a:r>
            <a:rPr lang="en-GB"/>
            <a:t>Is it easy to tell where the truth lies?</a:t>
          </a:r>
          <a:endParaRPr lang="en-US"/>
        </a:p>
      </dgm:t>
    </dgm:pt>
    <dgm:pt modelId="{7527929E-F1CA-4294-BF7B-A071FFB05D9C}" type="parTrans" cxnId="{F9DBFDAC-3B75-4BDD-A8D9-03DCDBD59485}">
      <dgm:prSet/>
      <dgm:spPr/>
      <dgm:t>
        <a:bodyPr/>
        <a:lstStyle/>
        <a:p>
          <a:endParaRPr lang="en-US"/>
        </a:p>
      </dgm:t>
    </dgm:pt>
    <dgm:pt modelId="{8486EF21-A4A3-43A1-8204-496C00D09139}" type="sibTrans" cxnId="{F9DBFDAC-3B75-4BDD-A8D9-03DCDBD59485}">
      <dgm:prSet/>
      <dgm:spPr/>
      <dgm:t>
        <a:bodyPr/>
        <a:lstStyle/>
        <a:p>
          <a:endParaRPr lang="en-US"/>
        </a:p>
      </dgm:t>
    </dgm:pt>
    <dgm:pt modelId="{DE587317-7456-4712-B8AF-1F9CDCD3EF5A}" type="pres">
      <dgm:prSet presAssocID="{15EBA3A0-467B-40A1-B372-7C15E766EF78}" presName="outerComposite" presStyleCnt="0">
        <dgm:presLayoutVars>
          <dgm:chMax val="5"/>
          <dgm:dir/>
          <dgm:resizeHandles val="exact"/>
        </dgm:presLayoutVars>
      </dgm:prSet>
      <dgm:spPr/>
    </dgm:pt>
    <dgm:pt modelId="{4E099B84-1787-4E2E-B608-F7E9A83248B7}" type="pres">
      <dgm:prSet presAssocID="{15EBA3A0-467B-40A1-B372-7C15E766EF78}" presName="dummyMaxCanvas" presStyleCnt="0">
        <dgm:presLayoutVars/>
      </dgm:prSet>
      <dgm:spPr/>
    </dgm:pt>
    <dgm:pt modelId="{6B1194D5-CEB5-49C3-94E8-65D83DFB8016}" type="pres">
      <dgm:prSet presAssocID="{15EBA3A0-467B-40A1-B372-7C15E766EF78}" presName="ThreeNodes_1" presStyleLbl="node1" presStyleIdx="0" presStyleCnt="3">
        <dgm:presLayoutVars>
          <dgm:bulletEnabled val="1"/>
        </dgm:presLayoutVars>
      </dgm:prSet>
      <dgm:spPr/>
    </dgm:pt>
    <dgm:pt modelId="{1C167057-0EC6-4C2F-B5A2-3BFFA8174A56}" type="pres">
      <dgm:prSet presAssocID="{15EBA3A0-467B-40A1-B372-7C15E766EF78}" presName="ThreeNodes_2" presStyleLbl="node1" presStyleIdx="1" presStyleCnt="3">
        <dgm:presLayoutVars>
          <dgm:bulletEnabled val="1"/>
        </dgm:presLayoutVars>
      </dgm:prSet>
      <dgm:spPr/>
    </dgm:pt>
    <dgm:pt modelId="{E7AE490C-2432-497A-A521-A1C51ADB6325}" type="pres">
      <dgm:prSet presAssocID="{15EBA3A0-467B-40A1-B372-7C15E766EF78}" presName="ThreeNodes_3" presStyleLbl="node1" presStyleIdx="2" presStyleCnt="3">
        <dgm:presLayoutVars>
          <dgm:bulletEnabled val="1"/>
        </dgm:presLayoutVars>
      </dgm:prSet>
      <dgm:spPr/>
    </dgm:pt>
    <dgm:pt modelId="{1E889157-6F37-49C3-803F-077694FF48EE}" type="pres">
      <dgm:prSet presAssocID="{15EBA3A0-467B-40A1-B372-7C15E766EF78}" presName="ThreeConn_1-2" presStyleLbl="fgAccFollowNode1" presStyleIdx="0" presStyleCnt="2">
        <dgm:presLayoutVars>
          <dgm:bulletEnabled val="1"/>
        </dgm:presLayoutVars>
      </dgm:prSet>
      <dgm:spPr/>
    </dgm:pt>
    <dgm:pt modelId="{1C2043CF-6754-4C2C-844A-93C43B9F4FA7}" type="pres">
      <dgm:prSet presAssocID="{15EBA3A0-467B-40A1-B372-7C15E766EF78}" presName="ThreeConn_2-3" presStyleLbl="fgAccFollowNode1" presStyleIdx="1" presStyleCnt="2">
        <dgm:presLayoutVars>
          <dgm:bulletEnabled val="1"/>
        </dgm:presLayoutVars>
      </dgm:prSet>
      <dgm:spPr/>
    </dgm:pt>
    <dgm:pt modelId="{C7AF59AA-447E-4714-9004-B2F3EA5A26DD}" type="pres">
      <dgm:prSet presAssocID="{15EBA3A0-467B-40A1-B372-7C15E766EF78}" presName="ThreeNodes_1_text" presStyleLbl="node1" presStyleIdx="2" presStyleCnt="3">
        <dgm:presLayoutVars>
          <dgm:bulletEnabled val="1"/>
        </dgm:presLayoutVars>
      </dgm:prSet>
      <dgm:spPr/>
    </dgm:pt>
    <dgm:pt modelId="{B09FB3D9-3F03-4349-809F-264D9E148D7C}" type="pres">
      <dgm:prSet presAssocID="{15EBA3A0-467B-40A1-B372-7C15E766EF78}" presName="ThreeNodes_2_text" presStyleLbl="node1" presStyleIdx="2" presStyleCnt="3">
        <dgm:presLayoutVars>
          <dgm:bulletEnabled val="1"/>
        </dgm:presLayoutVars>
      </dgm:prSet>
      <dgm:spPr/>
    </dgm:pt>
    <dgm:pt modelId="{9774F787-EBFB-4708-A144-41338969651D}" type="pres">
      <dgm:prSet presAssocID="{15EBA3A0-467B-40A1-B372-7C15E766EF78}" presName="ThreeNodes_3_text" presStyleLbl="node1" presStyleIdx="2" presStyleCnt="3">
        <dgm:presLayoutVars>
          <dgm:bulletEnabled val="1"/>
        </dgm:presLayoutVars>
      </dgm:prSet>
      <dgm:spPr/>
    </dgm:pt>
  </dgm:ptLst>
  <dgm:cxnLst>
    <dgm:cxn modelId="{BDDF422D-09F4-4083-B74D-F01A3891E3F9}" type="presOf" srcId="{C8E54C30-6AB5-4225-93D4-26DE56E2247A}" destId="{E7AE490C-2432-497A-A521-A1C51ADB6325}" srcOrd="0" destOrd="0" presId="urn:microsoft.com/office/officeart/2005/8/layout/vProcess5"/>
    <dgm:cxn modelId="{CC585F6A-54FA-4AF6-BDCD-2E2AA7167D7C}" type="presOf" srcId="{2A5D2FD6-E109-44DE-A3E7-A026664AA4D2}" destId="{6B1194D5-CEB5-49C3-94E8-65D83DFB8016}" srcOrd="0" destOrd="0" presId="urn:microsoft.com/office/officeart/2005/8/layout/vProcess5"/>
    <dgm:cxn modelId="{9DF2FA4C-5324-479C-A643-2F64E52971A1}" type="presOf" srcId="{63AFE5D9-206C-4B6A-B214-1C007B5BD213}" destId="{1E889157-6F37-49C3-803F-077694FF48EE}" srcOrd="0" destOrd="0" presId="urn:microsoft.com/office/officeart/2005/8/layout/vProcess5"/>
    <dgm:cxn modelId="{C919DC4D-87E4-43C4-A7D2-D9AF4F56E0E0}" type="presOf" srcId="{A9C9327B-2810-442D-AC57-AD2B890834FD}" destId="{B09FB3D9-3F03-4349-809F-264D9E148D7C}" srcOrd="1" destOrd="0" presId="urn:microsoft.com/office/officeart/2005/8/layout/vProcess5"/>
    <dgm:cxn modelId="{1BDD497C-5BDD-41B9-97F3-4E952B1A4A7A}" type="presOf" srcId="{C8E54C30-6AB5-4225-93D4-26DE56E2247A}" destId="{9774F787-EBFB-4708-A144-41338969651D}" srcOrd="1" destOrd="0" presId="urn:microsoft.com/office/officeart/2005/8/layout/vProcess5"/>
    <dgm:cxn modelId="{9F1AA984-4B93-4D5B-BC6A-3AB5EA617194}" type="presOf" srcId="{A9C9327B-2810-442D-AC57-AD2B890834FD}" destId="{1C167057-0EC6-4C2F-B5A2-3BFFA8174A56}" srcOrd="0" destOrd="0" presId="urn:microsoft.com/office/officeart/2005/8/layout/vProcess5"/>
    <dgm:cxn modelId="{5248DB93-5940-4D94-B491-E1197FE0BF9D}" srcId="{15EBA3A0-467B-40A1-B372-7C15E766EF78}" destId="{2A5D2FD6-E109-44DE-A3E7-A026664AA4D2}" srcOrd="0" destOrd="0" parTransId="{4209BF96-5EA7-4A0D-9B5B-4506210A51DD}" sibTransId="{63AFE5D9-206C-4B6A-B214-1C007B5BD213}"/>
    <dgm:cxn modelId="{A2E35C97-D5AA-4388-A177-D74CA72CF881}" srcId="{15EBA3A0-467B-40A1-B372-7C15E766EF78}" destId="{A9C9327B-2810-442D-AC57-AD2B890834FD}" srcOrd="1" destOrd="0" parTransId="{EABDCD90-321A-4E05-9518-BFED364B998B}" sibTransId="{B301EDFB-D3EB-4A72-973B-348A68C9A299}"/>
    <dgm:cxn modelId="{F9DBFDAC-3B75-4BDD-A8D9-03DCDBD59485}" srcId="{15EBA3A0-467B-40A1-B372-7C15E766EF78}" destId="{C8E54C30-6AB5-4225-93D4-26DE56E2247A}" srcOrd="2" destOrd="0" parTransId="{7527929E-F1CA-4294-BF7B-A071FFB05D9C}" sibTransId="{8486EF21-A4A3-43A1-8204-496C00D09139}"/>
    <dgm:cxn modelId="{5678BAB2-6CC5-4468-A4D3-67AEAD58B47D}" type="presOf" srcId="{2A5D2FD6-E109-44DE-A3E7-A026664AA4D2}" destId="{C7AF59AA-447E-4714-9004-B2F3EA5A26DD}" srcOrd="1" destOrd="0" presId="urn:microsoft.com/office/officeart/2005/8/layout/vProcess5"/>
    <dgm:cxn modelId="{3BAB86BD-D41B-4B60-B787-6034A2F511A8}" type="presOf" srcId="{B301EDFB-D3EB-4A72-973B-348A68C9A299}" destId="{1C2043CF-6754-4C2C-844A-93C43B9F4FA7}" srcOrd="0" destOrd="0" presId="urn:microsoft.com/office/officeart/2005/8/layout/vProcess5"/>
    <dgm:cxn modelId="{CE0B9DFC-A4F7-4F5D-9ECE-83073916D793}" type="presOf" srcId="{15EBA3A0-467B-40A1-B372-7C15E766EF78}" destId="{DE587317-7456-4712-B8AF-1F9CDCD3EF5A}" srcOrd="0" destOrd="0" presId="urn:microsoft.com/office/officeart/2005/8/layout/vProcess5"/>
    <dgm:cxn modelId="{18E5D480-EDF6-418C-96B4-16FB5DA3F9B8}" type="presParOf" srcId="{DE587317-7456-4712-B8AF-1F9CDCD3EF5A}" destId="{4E099B84-1787-4E2E-B608-F7E9A83248B7}" srcOrd="0" destOrd="0" presId="urn:microsoft.com/office/officeart/2005/8/layout/vProcess5"/>
    <dgm:cxn modelId="{8037ECC6-3C63-4E14-8D0C-DBDFD939D93B}" type="presParOf" srcId="{DE587317-7456-4712-B8AF-1F9CDCD3EF5A}" destId="{6B1194D5-CEB5-49C3-94E8-65D83DFB8016}" srcOrd="1" destOrd="0" presId="urn:microsoft.com/office/officeart/2005/8/layout/vProcess5"/>
    <dgm:cxn modelId="{85AA4BAD-F77A-44D7-B77B-9F3FB30BED9B}" type="presParOf" srcId="{DE587317-7456-4712-B8AF-1F9CDCD3EF5A}" destId="{1C167057-0EC6-4C2F-B5A2-3BFFA8174A56}" srcOrd="2" destOrd="0" presId="urn:microsoft.com/office/officeart/2005/8/layout/vProcess5"/>
    <dgm:cxn modelId="{83CDEDC8-B65E-42C7-BBCE-4711AFBB5534}" type="presParOf" srcId="{DE587317-7456-4712-B8AF-1F9CDCD3EF5A}" destId="{E7AE490C-2432-497A-A521-A1C51ADB6325}" srcOrd="3" destOrd="0" presId="urn:microsoft.com/office/officeart/2005/8/layout/vProcess5"/>
    <dgm:cxn modelId="{09CE2657-DFC5-4BDF-9972-48E54B4CD295}" type="presParOf" srcId="{DE587317-7456-4712-B8AF-1F9CDCD3EF5A}" destId="{1E889157-6F37-49C3-803F-077694FF48EE}" srcOrd="4" destOrd="0" presId="urn:microsoft.com/office/officeart/2005/8/layout/vProcess5"/>
    <dgm:cxn modelId="{56F452F7-37DC-4679-BBF9-3C1D31023887}" type="presParOf" srcId="{DE587317-7456-4712-B8AF-1F9CDCD3EF5A}" destId="{1C2043CF-6754-4C2C-844A-93C43B9F4FA7}" srcOrd="5" destOrd="0" presId="urn:microsoft.com/office/officeart/2005/8/layout/vProcess5"/>
    <dgm:cxn modelId="{555B3BC9-364F-4BEB-8517-3B2768B6CAE5}" type="presParOf" srcId="{DE587317-7456-4712-B8AF-1F9CDCD3EF5A}" destId="{C7AF59AA-447E-4714-9004-B2F3EA5A26DD}" srcOrd="6" destOrd="0" presId="urn:microsoft.com/office/officeart/2005/8/layout/vProcess5"/>
    <dgm:cxn modelId="{17B884BD-0F2B-4971-A8F2-7B6C830829F1}" type="presParOf" srcId="{DE587317-7456-4712-B8AF-1F9CDCD3EF5A}" destId="{B09FB3D9-3F03-4349-809F-264D9E148D7C}" srcOrd="7" destOrd="0" presId="urn:microsoft.com/office/officeart/2005/8/layout/vProcess5"/>
    <dgm:cxn modelId="{A8EAE517-0D68-4E71-908F-B7B21B757BAF}" type="presParOf" srcId="{DE587317-7456-4712-B8AF-1F9CDCD3EF5A}" destId="{9774F787-EBFB-4708-A144-41338969651D}"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4B53CE-AE15-4DDF-9CCB-26C35183539D}"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76C870-278C-489C-8EEA-0AB3BC89CE43}">
      <dgm:prSet/>
      <dgm:spPr/>
      <dgm:t>
        <a:bodyPr/>
        <a:lstStyle/>
        <a:p>
          <a:r>
            <a:rPr lang="en-GB"/>
            <a:t>Of course, we can also educate ourselves, so that we are better able to tell for ourselves the accuracy of what we are reading! </a:t>
          </a:r>
          <a:endParaRPr lang="en-US"/>
        </a:p>
      </dgm:t>
    </dgm:pt>
    <dgm:pt modelId="{A89A4DBE-D0FA-46EB-A8E2-FB3F56E34A85}" type="parTrans" cxnId="{84FA1F61-73C5-4B5E-81F1-26C5A24BAA33}">
      <dgm:prSet/>
      <dgm:spPr/>
      <dgm:t>
        <a:bodyPr/>
        <a:lstStyle/>
        <a:p>
          <a:endParaRPr lang="en-US"/>
        </a:p>
      </dgm:t>
    </dgm:pt>
    <dgm:pt modelId="{D46560AC-7C48-4863-B88D-999F2F5F10F6}" type="sibTrans" cxnId="{84FA1F61-73C5-4B5E-81F1-26C5A24BAA33}">
      <dgm:prSet/>
      <dgm:spPr/>
      <dgm:t>
        <a:bodyPr/>
        <a:lstStyle/>
        <a:p>
          <a:endParaRPr lang="en-US"/>
        </a:p>
      </dgm:t>
    </dgm:pt>
    <dgm:pt modelId="{36A5A9D9-A66E-4B5A-B523-35604C1DD3FF}">
      <dgm:prSet/>
      <dgm:spPr/>
      <dgm:t>
        <a:bodyPr/>
        <a:lstStyle/>
        <a:p>
          <a:r>
            <a:rPr lang="en-GB" dirty="0"/>
            <a:t>Before we go on to the next topic we will look at a few examples of news stories and see what you think of them…</a:t>
          </a:r>
          <a:endParaRPr lang="en-US" dirty="0"/>
        </a:p>
      </dgm:t>
    </dgm:pt>
    <dgm:pt modelId="{2DA6F989-DCD5-40CA-8BC9-67AAC1C2B376}" type="parTrans" cxnId="{D6BD7E4C-8BBF-4985-B84F-DC7230EAB955}">
      <dgm:prSet/>
      <dgm:spPr/>
      <dgm:t>
        <a:bodyPr/>
        <a:lstStyle/>
        <a:p>
          <a:endParaRPr lang="en-US"/>
        </a:p>
      </dgm:t>
    </dgm:pt>
    <dgm:pt modelId="{23163A6C-696E-4C82-BEA8-D76B60B5CE42}" type="sibTrans" cxnId="{D6BD7E4C-8BBF-4985-B84F-DC7230EAB955}">
      <dgm:prSet/>
      <dgm:spPr/>
      <dgm:t>
        <a:bodyPr/>
        <a:lstStyle/>
        <a:p>
          <a:endParaRPr lang="en-US"/>
        </a:p>
      </dgm:t>
    </dgm:pt>
    <dgm:pt modelId="{9AAB0DE3-F9F9-4077-8926-7556E257EF5D}" type="pres">
      <dgm:prSet presAssocID="{DE4B53CE-AE15-4DDF-9CCB-26C35183539D}" presName="root" presStyleCnt="0">
        <dgm:presLayoutVars>
          <dgm:dir/>
          <dgm:resizeHandles val="exact"/>
        </dgm:presLayoutVars>
      </dgm:prSet>
      <dgm:spPr/>
    </dgm:pt>
    <dgm:pt modelId="{B1474D6C-1EBA-47C6-B904-B59DDA8D6F6B}" type="pres">
      <dgm:prSet presAssocID="{4576C870-278C-489C-8EEA-0AB3BC89CE43}" presName="compNode" presStyleCnt="0"/>
      <dgm:spPr/>
    </dgm:pt>
    <dgm:pt modelId="{5DA97C4D-1CCE-46ED-BB3A-D5A96089FDD8}" type="pres">
      <dgm:prSet presAssocID="{4576C870-278C-489C-8EEA-0AB3BC89CE43}"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assroom"/>
        </a:ext>
      </dgm:extLst>
    </dgm:pt>
    <dgm:pt modelId="{68A761F4-FA01-4FCB-9A9F-EB770D84B1C2}" type="pres">
      <dgm:prSet presAssocID="{4576C870-278C-489C-8EEA-0AB3BC89CE43}" presName="spaceRect" presStyleCnt="0"/>
      <dgm:spPr/>
    </dgm:pt>
    <dgm:pt modelId="{9DF800B5-8DBF-4932-8539-27F44ED23486}" type="pres">
      <dgm:prSet presAssocID="{4576C870-278C-489C-8EEA-0AB3BC89CE43}" presName="textRect" presStyleLbl="revTx" presStyleIdx="0" presStyleCnt="2">
        <dgm:presLayoutVars>
          <dgm:chMax val="1"/>
          <dgm:chPref val="1"/>
        </dgm:presLayoutVars>
      </dgm:prSet>
      <dgm:spPr/>
    </dgm:pt>
    <dgm:pt modelId="{62182995-583E-4F38-84D3-8AB327693561}" type="pres">
      <dgm:prSet presAssocID="{D46560AC-7C48-4863-B88D-999F2F5F10F6}" presName="sibTrans" presStyleCnt="0"/>
      <dgm:spPr/>
    </dgm:pt>
    <dgm:pt modelId="{F08D5957-265D-4587-A647-6517D5A0E21F}" type="pres">
      <dgm:prSet presAssocID="{36A5A9D9-A66E-4B5A-B523-35604C1DD3FF}" presName="compNode" presStyleCnt="0"/>
      <dgm:spPr/>
    </dgm:pt>
    <dgm:pt modelId="{3B23D9DC-BC47-43E0-AC84-21B6D84B0B27}" type="pres">
      <dgm:prSet presAssocID="{36A5A9D9-A66E-4B5A-B523-35604C1DD3F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ewspaper"/>
        </a:ext>
      </dgm:extLst>
    </dgm:pt>
    <dgm:pt modelId="{13F1AE53-7ECF-40AC-A2A0-4406FF088A95}" type="pres">
      <dgm:prSet presAssocID="{36A5A9D9-A66E-4B5A-B523-35604C1DD3FF}" presName="spaceRect" presStyleCnt="0"/>
      <dgm:spPr/>
    </dgm:pt>
    <dgm:pt modelId="{C7B3B96F-A72A-445E-808E-4D8E1F5253B9}" type="pres">
      <dgm:prSet presAssocID="{36A5A9D9-A66E-4B5A-B523-35604C1DD3FF}" presName="textRect" presStyleLbl="revTx" presStyleIdx="1" presStyleCnt="2">
        <dgm:presLayoutVars>
          <dgm:chMax val="1"/>
          <dgm:chPref val="1"/>
        </dgm:presLayoutVars>
      </dgm:prSet>
      <dgm:spPr/>
    </dgm:pt>
  </dgm:ptLst>
  <dgm:cxnLst>
    <dgm:cxn modelId="{1A331907-0FC8-4435-8E3B-0ECAC885C359}" type="presOf" srcId="{4576C870-278C-489C-8EEA-0AB3BC89CE43}" destId="{9DF800B5-8DBF-4932-8539-27F44ED23486}" srcOrd="0" destOrd="0" presId="urn:microsoft.com/office/officeart/2018/2/layout/IconLabelList"/>
    <dgm:cxn modelId="{36DCC820-F5AC-48F3-B71A-39D12A0F03F8}" type="presOf" srcId="{36A5A9D9-A66E-4B5A-B523-35604C1DD3FF}" destId="{C7B3B96F-A72A-445E-808E-4D8E1F5253B9}" srcOrd="0" destOrd="0" presId="urn:microsoft.com/office/officeart/2018/2/layout/IconLabelList"/>
    <dgm:cxn modelId="{84FA1F61-73C5-4B5E-81F1-26C5A24BAA33}" srcId="{DE4B53CE-AE15-4DDF-9CCB-26C35183539D}" destId="{4576C870-278C-489C-8EEA-0AB3BC89CE43}" srcOrd="0" destOrd="0" parTransId="{A89A4DBE-D0FA-46EB-A8E2-FB3F56E34A85}" sibTransId="{D46560AC-7C48-4863-B88D-999F2F5F10F6}"/>
    <dgm:cxn modelId="{35D87968-4988-4907-B4D5-AADDF2A455F3}" type="presOf" srcId="{DE4B53CE-AE15-4DDF-9CCB-26C35183539D}" destId="{9AAB0DE3-F9F9-4077-8926-7556E257EF5D}" srcOrd="0" destOrd="0" presId="urn:microsoft.com/office/officeart/2018/2/layout/IconLabelList"/>
    <dgm:cxn modelId="{D6BD7E4C-8BBF-4985-B84F-DC7230EAB955}" srcId="{DE4B53CE-AE15-4DDF-9CCB-26C35183539D}" destId="{36A5A9D9-A66E-4B5A-B523-35604C1DD3FF}" srcOrd="1" destOrd="0" parTransId="{2DA6F989-DCD5-40CA-8BC9-67AAC1C2B376}" sibTransId="{23163A6C-696E-4C82-BEA8-D76B60B5CE42}"/>
    <dgm:cxn modelId="{87BA884E-0F6D-401A-B410-894A2A235408}" type="presParOf" srcId="{9AAB0DE3-F9F9-4077-8926-7556E257EF5D}" destId="{B1474D6C-1EBA-47C6-B904-B59DDA8D6F6B}" srcOrd="0" destOrd="0" presId="urn:microsoft.com/office/officeart/2018/2/layout/IconLabelList"/>
    <dgm:cxn modelId="{14BD792A-8D5F-4178-96A2-A09380ED0FFF}" type="presParOf" srcId="{B1474D6C-1EBA-47C6-B904-B59DDA8D6F6B}" destId="{5DA97C4D-1CCE-46ED-BB3A-D5A96089FDD8}" srcOrd="0" destOrd="0" presId="urn:microsoft.com/office/officeart/2018/2/layout/IconLabelList"/>
    <dgm:cxn modelId="{06EB3211-B3BA-4493-89AE-FA1FF42299BD}" type="presParOf" srcId="{B1474D6C-1EBA-47C6-B904-B59DDA8D6F6B}" destId="{68A761F4-FA01-4FCB-9A9F-EB770D84B1C2}" srcOrd="1" destOrd="0" presId="urn:microsoft.com/office/officeart/2018/2/layout/IconLabelList"/>
    <dgm:cxn modelId="{62A77021-BEBD-475F-BDE3-2AA1BF296E3B}" type="presParOf" srcId="{B1474D6C-1EBA-47C6-B904-B59DDA8D6F6B}" destId="{9DF800B5-8DBF-4932-8539-27F44ED23486}" srcOrd="2" destOrd="0" presId="urn:microsoft.com/office/officeart/2018/2/layout/IconLabelList"/>
    <dgm:cxn modelId="{C27D1849-CB50-4342-AC9D-1CA177D9F067}" type="presParOf" srcId="{9AAB0DE3-F9F9-4077-8926-7556E257EF5D}" destId="{62182995-583E-4F38-84D3-8AB327693561}" srcOrd="1" destOrd="0" presId="urn:microsoft.com/office/officeart/2018/2/layout/IconLabelList"/>
    <dgm:cxn modelId="{4F856414-D967-4107-BD98-F8C4A7ECE917}" type="presParOf" srcId="{9AAB0DE3-F9F9-4077-8926-7556E257EF5D}" destId="{F08D5957-265D-4587-A647-6517D5A0E21F}" srcOrd="2" destOrd="0" presId="urn:microsoft.com/office/officeart/2018/2/layout/IconLabelList"/>
    <dgm:cxn modelId="{E95F3085-9DC6-4771-9A16-650C33494BB1}" type="presParOf" srcId="{F08D5957-265D-4587-A647-6517D5A0E21F}" destId="{3B23D9DC-BC47-43E0-AC84-21B6D84B0B27}" srcOrd="0" destOrd="0" presId="urn:microsoft.com/office/officeart/2018/2/layout/IconLabelList"/>
    <dgm:cxn modelId="{9287A292-CED3-4DF5-B979-0CBB8C0F27AB}" type="presParOf" srcId="{F08D5957-265D-4587-A647-6517D5A0E21F}" destId="{13F1AE53-7ECF-40AC-A2A0-4406FF088A95}" srcOrd="1" destOrd="0" presId="urn:microsoft.com/office/officeart/2018/2/layout/IconLabelList"/>
    <dgm:cxn modelId="{353F0696-2E7C-4F28-BFD9-659A141186CD}" type="presParOf" srcId="{F08D5957-265D-4587-A647-6517D5A0E21F}" destId="{C7B3B96F-A72A-445E-808E-4D8E1F5253B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1194D5-CEB5-49C3-94E8-65D83DFB8016}">
      <dsp:nvSpPr>
        <dsp:cNvPr id="0" name=""/>
        <dsp:cNvSpPr/>
      </dsp:nvSpPr>
      <dsp:spPr>
        <a:xfrm>
          <a:off x="0" y="0"/>
          <a:ext cx="4190122" cy="1061428"/>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It has never seemed more difficult to get to the ‘Truth’ of what is happening in the world around us as different sources of news compete to give us very different views of the world around us.</a:t>
          </a:r>
          <a:endParaRPr lang="en-US" sz="1200" kern="1200"/>
        </a:p>
      </dsp:txBody>
      <dsp:txXfrm>
        <a:off x="31088" y="31088"/>
        <a:ext cx="3044759" cy="999252"/>
      </dsp:txXfrm>
    </dsp:sp>
    <dsp:sp modelId="{1C167057-0EC6-4C2F-B5A2-3BFFA8174A56}">
      <dsp:nvSpPr>
        <dsp:cNvPr id="0" name=""/>
        <dsp:cNvSpPr/>
      </dsp:nvSpPr>
      <dsp:spPr>
        <a:xfrm>
          <a:off x="369716" y="1238332"/>
          <a:ext cx="4190122" cy="1061428"/>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What topics do you know about from the news recently where there are very different opinions about the truth?  </a:t>
          </a:r>
          <a:endParaRPr lang="en-US" sz="1200" kern="1200"/>
        </a:p>
      </dsp:txBody>
      <dsp:txXfrm>
        <a:off x="400804" y="1269420"/>
        <a:ext cx="3068301" cy="999252"/>
      </dsp:txXfrm>
    </dsp:sp>
    <dsp:sp modelId="{E7AE490C-2432-497A-A521-A1C51ADB6325}">
      <dsp:nvSpPr>
        <dsp:cNvPr id="0" name=""/>
        <dsp:cNvSpPr/>
      </dsp:nvSpPr>
      <dsp:spPr>
        <a:xfrm>
          <a:off x="739433" y="2476665"/>
          <a:ext cx="4190122" cy="1061428"/>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GB" sz="1200" kern="1200"/>
            <a:t>Is it easy to tell where the truth lies?</a:t>
          </a:r>
          <a:endParaRPr lang="en-US" sz="1200" kern="1200"/>
        </a:p>
      </dsp:txBody>
      <dsp:txXfrm>
        <a:off x="770521" y="2507753"/>
        <a:ext cx="3068301" cy="999252"/>
      </dsp:txXfrm>
    </dsp:sp>
    <dsp:sp modelId="{1E889157-6F37-49C3-803F-077694FF48EE}">
      <dsp:nvSpPr>
        <dsp:cNvPr id="0" name=""/>
        <dsp:cNvSpPr/>
      </dsp:nvSpPr>
      <dsp:spPr>
        <a:xfrm>
          <a:off x="3500194" y="804916"/>
          <a:ext cx="689928" cy="689928"/>
        </a:xfrm>
        <a:prstGeom prst="downArrow">
          <a:avLst>
            <a:gd name="adj1" fmla="val 55000"/>
            <a:gd name="adj2" fmla="val 45000"/>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en-US" sz="3100" kern="1200"/>
        </a:p>
      </dsp:txBody>
      <dsp:txXfrm>
        <a:off x="3655428" y="804916"/>
        <a:ext cx="379460" cy="519171"/>
      </dsp:txXfrm>
    </dsp:sp>
    <dsp:sp modelId="{1C2043CF-6754-4C2C-844A-93C43B9F4FA7}">
      <dsp:nvSpPr>
        <dsp:cNvPr id="0" name=""/>
        <dsp:cNvSpPr/>
      </dsp:nvSpPr>
      <dsp:spPr>
        <a:xfrm>
          <a:off x="3869910" y="2036173"/>
          <a:ext cx="689928" cy="689928"/>
        </a:xfrm>
        <a:prstGeom prst="downArrow">
          <a:avLst>
            <a:gd name="adj1" fmla="val 55000"/>
            <a:gd name="adj2" fmla="val 45000"/>
          </a:avLst>
        </a:prstGeom>
        <a:solidFill>
          <a:schemeClr val="accent4">
            <a:alpha val="90000"/>
            <a:tint val="40000"/>
            <a:hueOff val="0"/>
            <a:satOff val="0"/>
            <a:lumOff val="0"/>
            <a:alphaOff val="0"/>
          </a:schemeClr>
        </a:solidFill>
        <a:ln w="1270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9370" tIns="39370" rIns="39370" bIns="39370" numCol="1" spcCol="1270" anchor="ctr" anchorCtr="0">
          <a:noAutofit/>
        </a:bodyPr>
        <a:lstStyle/>
        <a:p>
          <a:pPr marL="0" lvl="0" indent="0" algn="ctr" defTabSz="1377950">
            <a:lnSpc>
              <a:spcPct val="90000"/>
            </a:lnSpc>
            <a:spcBef>
              <a:spcPct val="0"/>
            </a:spcBef>
            <a:spcAft>
              <a:spcPct val="35000"/>
            </a:spcAft>
            <a:buNone/>
          </a:pPr>
          <a:endParaRPr lang="en-US" sz="3100" kern="1200"/>
        </a:p>
      </dsp:txBody>
      <dsp:txXfrm>
        <a:off x="4025144" y="2036173"/>
        <a:ext cx="379460" cy="5191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A97C4D-1CCE-46ED-BB3A-D5A96089FDD8}">
      <dsp:nvSpPr>
        <dsp:cNvPr id="0" name=""/>
        <dsp:cNvSpPr/>
      </dsp:nvSpPr>
      <dsp:spPr>
        <a:xfrm>
          <a:off x="1747800" y="60859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DF800B5-8DBF-4932-8539-27F44ED23486}">
      <dsp:nvSpPr>
        <dsp:cNvPr id="0" name=""/>
        <dsp:cNvSpPr/>
      </dsp:nvSpPr>
      <dsp:spPr>
        <a:xfrm>
          <a:off x="559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a:t>Of course, we can also educate ourselves, so that we are better able to tell for ourselves the accuracy of what we are reading! </a:t>
          </a:r>
          <a:endParaRPr lang="en-US" sz="1700" kern="1200"/>
        </a:p>
      </dsp:txBody>
      <dsp:txXfrm>
        <a:off x="559800" y="3022743"/>
        <a:ext cx="4320000" cy="720000"/>
      </dsp:txXfrm>
    </dsp:sp>
    <dsp:sp modelId="{3B23D9DC-BC47-43E0-AC84-21B6D84B0B27}">
      <dsp:nvSpPr>
        <dsp:cNvPr id="0" name=""/>
        <dsp:cNvSpPr/>
      </dsp:nvSpPr>
      <dsp:spPr>
        <a:xfrm>
          <a:off x="6823800" y="60859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7B3B96F-A72A-445E-808E-4D8E1F5253B9}">
      <dsp:nvSpPr>
        <dsp:cNvPr id="0" name=""/>
        <dsp:cNvSpPr/>
      </dsp:nvSpPr>
      <dsp:spPr>
        <a:xfrm>
          <a:off x="5635800" y="3022743"/>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GB" sz="1700" kern="1200" dirty="0"/>
            <a:t>Before we go on to the next topic we will look at a few examples of news stories and see what you think of them…</a:t>
          </a:r>
          <a:endParaRPr lang="en-US" sz="1700" kern="1200" dirty="0"/>
        </a:p>
      </dsp:txBody>
      <dsp:txXfrm>
        <a:off x="5635800" y="3022743"/>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png>
</file>

<file path=ppt/media/image16.svg>
</file>

<file path=ppt/media/image17.png>
</file>

<file path=ppt/media/image18.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DF665-9AAA-48F3-9DC9-B434783B24D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FBE5919D-2530-42BE-8A85-ADE1CE6CFA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B3E6771-15C8-410B-81BE-0A17B994F152}"/>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5" name="Footer Placeholder 4">
            <a:extLst>
              <a:ext uri="{FF2B5EF4-FFF2-40B4-BE49-F238E27FC236}">
                <a16:creationId xmlns:a16="http://schemas.microsoft.com/office/drawing/2014/main" id="{2538BBAE-3521-460D-94E4-EE682EAA003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B3F6AE4-2F00-48B0-B47D-346312C747B6}"/>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2336388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8CA13-B48E-4932-BC20-8370E101996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5F78FD5-1B11-40CB-9061-20476BE2684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FD1092A-7B10-46DF-BB3D-394910D5CA8A}"/>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5" name="Footer Placeholder 4">
            <a:extLst>
              <a:ext uri="{FF2B5EF4-FFF2-40B4-BE49-F238E27FC236}">
                <a16:creationId xmlns:a16="http://schemas.microsoft.com/office/drawing/2014/main" id="{925DE46E-CB47-4525-A60A-38DF5CFAC2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D6AA03D-7BA7-4E9B-80B4-4FD07FD679CC}"/>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933568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649158-CBA7-41C1-BD8E-A3509A4AB6E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5679FA7-9DC9-4698-BCF9-A410D2AD77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E4FEBAC-AC4B-4CA8-96E3-11038720C981}"/>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5" name="Footer Placeholder 4">
            <a:extLst>
              <a:ext uri="{FF2B5EF4-FFF2-40B4-BE49-F238E27FC236}">
                <a16:creationId xmlns:a16="http://schemas.microsoft.com/office/drawing/2014/main" id="{A9B213C4-A2DD-4F56-9B86-83F20775D9E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7B26336-F5C6-4C63-A4BD-15B392ED48C1}"/>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4107417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602B8-E2C5-413B-8BA4-F473AF7A03B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17353D2-4022-412E-9947-9279550E01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BEFF66A-8487-4336-BBAC-512457B00ECC}"/>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5" name="Footer Placeholder 4">
            <a:extLst>
              <a:ext uri="{FF2B5EF4-FFF2-40B4-BE49-F238E27FC236}">
                <a16:creationId xmlns:a16="http://schemas.microsoft.com/office/drawing/2014/main" id="{961B27B5-C64C-41D4-B43E-231B7A6777D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8B4B2FE-CEE6-4C55-B01F-143DF3DECA4E}"/>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948563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231C0-EA54-401B-86B8-058DCE1E8D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F4F0492-11DA-4D63-BB74-A8F5DF33B3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873C57-DAAA-4E32-B9B7-12A0B2F2852C}"/>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5" name="Footer Placeholder 4">
            <a:extLst>
              <a:ext uri="{FF2B5EF4-FFF2-40B4-BE49-F238E27FC236}">
                <a16:creationId xmlns:a16="http://schemas.microsoft.com/office/drawing/2014/main" id="{80898492-F68C-4851-9B95-669A2185B7F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DEB4167-F2B8-4B0E-ABB3-02940BF49278}"/>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2080235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C027A-9C1E-4F9C-9561-282F919F62A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6C9668A-78DA-4EB5-AE4A-412342AF31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60E2285-8F3E-4153-901D-8C2D2072D19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8C3F5771-D9DB-404D-9010-8A145EBFAD0E}"/>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6" name="Footer Placeholder 5">
            <a:extLst>
              <a:ext uri="{FF2B5EF4-FFF2-40B4-BE49-F238E27FC236}">
                <a16:creationId xmlns:a16="http://schemas.microsoft.com/office/drawing/2014/main" id="{12D12E6F-1917-4028-8ADF-FE698942DA2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DDC7AA0-0063-4127-ACA4-8A25EBE26B1C}"/>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1673743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D9CFB-C46A-4F1E-974D-22641C9A15C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7CAC035-F8EA-4D4F-B54A-759DC6B43B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EFD1CE-F1E5-4A95-9059-952FECBBC3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C62DBD2E-FFA8-45BB-B63F-35B380F799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B382AF-27AA-466F-8D39-FFC25864BA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1225B4-BC11-4CDC-AE11-E7E20D519E70}"/>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8" name="Footer Placeholder 7">
            <a:extLst>
              <a:ext uri="{FF2B5EF4-FFF2-40B4-BE49-F238E27FC236}">
                <a16:creationId xmlns:a16="http://schemas.microsoft.com/office/drawing/2014/main" id="{4461A69E-2A53-450B-B2A1-A829A4EDA12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ADFD67D-2797-421B-B7E9-A58F3FBE53A2}"/>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1842104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89055-3CFB-444C-833B-602DC730EBB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2C8313C-7DB3-4E70-B354-356E30710B7C}"/>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4" name="Footer Placeholder 3">
            <a:extLst>
              <a:ext uri="{FF2B5EF4-FFF2-40B4-BE49-F238E27FC236}">
                <a16:creationId xmlns:a16="http://schemas.microsoft.com/office/drawing/2014/main" id="{51A9F500-148A-482E-B677-9EE373510BF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64542660-366E-418B-9098-B5FFBC8552EC}"/>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3961243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476B23-6305-4F38-9845-43708475E3D6}"/>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3" name="Footer Placeholder 2">
            <a:extLst>
              <a:ext uri="{FF2B5EF4-FFF2-40B4-BE49-F238E27FC236}">
                <a16:creationId xmlns:a16="http://schemas.microsoft.com/office/drawing/2014/main" id="{E271112A-8503-43E2-9E7C-F395C9BCD9F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2AE75D7-5161-4760-8172-5867FB057DB9}"/>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654712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8D90C-F3F1-4015-AD35-8572B5D896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73E0B94-CCAC-47A1-A351-1F81E17449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A97C5A-64D9-4C78-AE31-5856DBB198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02343B-E9D7-4A48-BFCD-7A234D215BA4}"/>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6" name="Footer Placeholder 5">
            <a:extLst>
              <a:ext uri="{FF2B5EF4-FFF2-40B4-BE49-F238E27FC236}">
                <a16:creationId xmlns:a16="http://schemas.microsoft.com/office/drawing/2014/main" id="{EEE863D1-C56E-45CF-99FB-45F48F2B2CB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03A6E68-93EA-499A-B08C-0E4292CECE82}"/>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3220397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9DF70-9F2E-4018-BACB-CDDCB2DF75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1E0248A-950F-4DFA-920C-B7B9ACA365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D5D00327-B947-4DB2-8C8A-7CEF169DAC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0FBB69-154C-416C-B912-F07ADDE45BF5}"/>
              </a:ext>
            </a:extLst>
          </p:cNvPr>
          <p:cNvSpPr>
            <a:spLocks noGrp="1"/>
          </p:cNvSpPr>
          <p:nvPr>
            <p:ph type="dt" sz="half" idx="10"/>
          </p:nvPr>
        </p:nvSpPr>
        <p:spPr/>
        <p:txBody>
          <a:bodyPr/>
          <a:lstStyle/>
          <a:p>
            <a:fld id="{1BCB47DF-9136-48F2-8302-65463B2D093C}" type="datetimeFigureOut">
              <a:rPr lang="en-GB" smtClean="0"/>
              <a:t>23/11/2021</a:t>
            </a:fld>
            <a:endParaRPr lang="en-GB"/>
          </a:p>
        </p:txBody>
      </p:sp>
      <p:sp>
        <p:nvSpPr>
          <p:cNvPr id="6" name="Footer Placeholder 5">
            <a:extLst>
              <a:ext uri="{FF2B5EF4-FFF2-40B4-BE49-F238E27FC236}">
                <a16:creationId xmlns:a16="http://schemas.microsoft.com/office/drawing/2014/main" id="{2259DEC2-5E30-4746-B762-3F6E97480AD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0342D77-6249-40DD-B5EF-712C8D56ACA9}"/>
              </a:ext>
            </a:extLst>
          </p:cNvPr>
          <p:cNvSpPr>
            <a:spLocks noGrp="1"/>
          </p:cNvSpPr>
          <p:nvPr>
            <p:ph type="sldNum" sz="quarter" idx="12"/>
          </p:nvPr>
        </p:nvSpPr>
        <p:spPr/>
        <p:txBody>
          <a:bodyPr/>
          <a:lstStyle/>
          <a:p>
            <a:fld id="{CB08592B-DBBB-477A-8DB7-54C1FEAF91DB}" type="slidenum">
              <a:rPr lang="en-GB" smtClean="0"/>
              <a:t>‹#›</a:t>
            </a:fld>
            <a:endParaRPr lang="en-GB"/>
          </a:p>
        </p:txBody>
      </p:sp>
    </p:spTree>
    <p:extLst>
      <p:ext uri="{BB962C8B-B14F-4D97-AF65-F5344CB8AC3E}">
        <p14:creationId xmlns:p14="http://schemas.microsoft.com/office/powerpoint/2010/main" val="26378071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C20C0A-C9AA-4A7D-9DAE-E8C4BBC033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7E96F07-156E-4079-BE0F-F9ECA4A501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0990D04-0027-4F75-BC23-6A0B77A3ED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CB47DF-9136-48F2-8302-65463B2D093C}" type="datetimeFigureOut">
              <a:rPr lang="en-GB" smtClean="0"/>
              <a:t>23/11/2021</a:t>
            </a:fld>
            <a:endParaRPr lang="en-GB"/>
          </a:p>
        </p:txBody>
      </p:sp>
      <p:sp>
        <p:nvSpPr>
          <p:cNvPr id="5" name="Footer Placeholder 4">
            <a:extLst>
              <a:ext uri="{FF2B5EF4-FFF2-40B4-BE49-F238E27FC236}">
                <a16:creationId xmlns:a16="http://schemas.microsoft.com/office/drawing/2014/main" id="{C75FFFEB-8B53-46FC-90C8-0CFFF87BF6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0361B9D-A174-495F-B859-0C1874F2A3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08592B-DBBB-477A-8DB7-54C1FEAF91DB}" type="slidenum">
              <a:rPr lang="en-GB" smtClean="0"/>
              <a:t>‹#›</a:t>
            </a:fld>
            <a:endParaRPr lang="en-GB"/>
          </a:p>
        </p:txBody>
      </p:sp>
    </p:spTree>
    <p:extLst>
      <p:ext uri="{BB962C8B-B14F-4D97-AF65-F5344CB8AC3E}">
        <p14:creationId xmlns:p14="http://schemas.microsoft.com/office/powerpoint/2010/main" val="2885529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www.rcrwireless.com/20200507/network-infrastructure/5g-covid-conspiracy-theory-claims-77-uk-phone-masts" TargetMode="External"/><Relationship Id="rId2" Type="http://schemas.openxmlformats.org/officeDocument/2006/relationships/hyperlink" Target="https://edition.cnn.com/2020/09/15/politics/donald-trump-science-california-wildfires-coronavirus/index.html" TargetMode="Externa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www.youtube.com/watch?v=L-VslYnrVWM" TargetMode="External"/></Relationships>
</file>

<file path=ppt/slides/_rels/slide11.xml.rels><?xml version="1.0" encoding="UTF-8" standalone="yes"?>
<Relationships xmlns="http://schemas.openxmlformats.org/package/2006/relationships"><Relationship Id="rId2" Type="http://schemas.openxmlformats.org/officeDocument/2006/relationships/hyperlink" Target="https://www.youtube.com/watch?v=sw9tCx2kogQ"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ethicaljournalismnetwork.org/who-we-are#Mission" TargetMode="External"/><Relationship Id="rId2" Type="http://schemas.openxmlformats.org/officeDocument/2006/relationships/hyperlink" Target="https://blogs.lse.ac.uk/polis/2017/03/11/fake-news-the-best-thing-thats-happened-to-journalism/" TargetMode="External"/><Relationship Id="rId1" Type="http://schemas.openxmlformats.org/officeDocument/2006/relationships/slideLayout" Target="../slideLayouts/slideLayout2.xml"/><Relationship Id="rId4" Type="http://schemas.openxmlformats.org/officeDocument/2006/relationships/hyperlink" Target="https://thetrustproject.org/"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HscHFrEhTlk" TargetMode="External"/><Relationship Id="rId2" Type="http://schemas.openxmlformats.org/officeDocument/2006/relationships/hyperlink" Target="https://www.youtube.com/watch?v=WG34ZVRVlBY" TargetMode="External"/><Relationship Id="rId1" Type="http://schemas.openxmlformats.org/officeDocument/2006/relationships/slideLayout" Target="../slideLayouts/slideLayout2.xml"/><Relationship Id="rId4" Type="http://schemas.openxmlformats.org/officeDocument/2006/relationships/hyperlink" Target="https://www.youtube.com/watch?v=NajdJ572Fnw" TargetMode="Externa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podcasts.apple.com/gh/podcast/stuff-you-should-know/id278981407?i=1000499392712" TargetMode="External"/><Relationship Id="rId2" Type="http://schemas.openxmlformats.org/officeDocument/2006/relationships/hyperlink" Target="https://www.youtube.com/watch?v=YTvU9j3og5k"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psmag.com/social-justice/orson-welles-war-of-the-worlds-and-mass-media" TargetMode="Externa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watch?v=wq-kmFCrF5Q" TargetMode="External"/><Relationship Id="rId2" Type="http://schemas.openxmlformats.org/officeDocument/2006/relationships/hyperlink" Target="https://www.youtube.com/watch?v=t5pufwWX54o"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theatlantic.com/culture/archive/2012/11/onion-convinces-actual-chinese-communists-kim-jong-un-actually-sexiest-man-alive/321126/"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8D6D73D-C2AC-47C3-A9EA-4C37B51AF26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3C19B4-CD81-4CF1-B71A-68CD0E1206D2}"/>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GB" sz="5200" dirty="0">
                <a:solidFill>
                  <a:srgbClr val="FFFFFF"/>
                </a:solidFill>
              </a:rPr>
              <a:t>Why the Truth Matters</a:t>
            </a:r>
          </a:p>
        </p:txBody>
      </p:sp>
      <p:sp>
        <p:nvSpPr>
          <p:cNvPr id="3" name="Subtitle 2">
            <a:extLst>
              <a:ext uri="{FF2B5EF4-FFF2-40B4-BE49-F238E27FC236}">
                <a16:creationId xmlns:a16="http://schemas.microsoft.com/office/drawing/2014/main" id="{18616AF6-2FC2-4656-AB5E-FBE9C678CBF7}"/>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GB" dirty="0">
                <a:solidFill>
                  <a:srgbClr val="FFFFFF"/>
                </a:solidFill>
              </a:rPr>
              <a:t>Media Literacy introduction - lesson 1</a:t>
            </a:r>
          </a:p>
        </p:txBody>
      </p:sp>
    </p:spTree>
    <p:extLst>
      <p:ext uri="{BB962C8B-B14F-4D97-AF65-F5344CB8AC3E}">
        <p14:creationId xmlns:p14="http://schemas.microsoft.com/office/powerpoint/2010/main" val="923318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9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4221E7C9-6D1E-43FD-94E6-0324362E58DA}"/>
              </a:ext>
            </a:extLst>
          </p:cNvPr>
          <p:cNvSpPr>
            <a:spLocks noGrp="1"/>
          </p:cNvSpPr>
          <p:nvPr>
            <p:ph type="title"/>
          </p:nvPr>
        </p:nvSpPr>
        <p:spPr>
          <a:xfrm>
            <a:off x="838200" y="448721"/>
            <a:ext cx="4707671" cy="1225650"/>
          </a:xfrm>
        </p:spPr>
        <p:txBody>
          <a:bodyPr anchor="b">
            <a:normAutofit/>
          </a:bodyPr>
          <a:lstStyle/>
          <a:p>
            <a:r>
              <a:rPr lang="en-GB" sz="3800">
                <a:solidFill>
                  <a:schemeClr val="bg1"/>
                </a:solidFill>
              </a:rPr>
              <a:t>Problem 3 – Real World consequences</a:t>
            </a:r>
          </a:p>
        </p:txBody>
      </p:sp>
      <p:cxnSp>
        <p:nvCxnSpPr>
          <p:cNvPr id="14" name="Straight Connector 13">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F805623-4FB0-4FFB-A939-89290B0C21BC}"/>
              </a:ext>
            </a:extLst>
          </p:cNvPr>
          <p:cNvSpPr>
            <a:spLocks noGrp="1"/>
          </p:cNvSpPr>
          <p:nvPr>
            <p:ph idx="1"/>
          </p:nvPr>
        </p:nvSpPr>
        <p:spPr>
          <a:xfrm>
            <a:off x="897769" y="1909192"/>
            <a:ext cx="4586513" cy="3647710"/>
          </a:xfrm>
        </p:spPr>
        <p:txBody>
          <a:bodyPr anchor="ctr">
            <a:normAutofit/>
          </a:bodyPr>
          <a:lstStyle/>
          <a:p>
            <a:pPr marL="0" indent="0">
              <a:buNone/>
            </a:pPr>
            <a:r>
              <a:rPr lang="en-GB" sz="2000">
                <a:solidFill>
                  <a:schemeClr val="bg1"/>
                </a:solidFill>
              </a:rPr>
              <a:t>Perhaps most serious of all is the fact that people being led to believe falsehoods can have very serious real-life consequences, from </a:t>
            </a:r>
            <a:r>
              <a:rPr lang="en-GB" sz="2000">
                <a:solidFill>
                  <a:schemeClr val="bg1"/>
                </a:solidFill>
                <a:hlinkClick r:id="rId2"/>
              </a:rPr>
              <a:t>climate change denial</a:t>
            </a:r>
            <a:r>
              <a:rPr lang="en-GB" sz="2000">
                <a:solidFill>
                  <a:schemeClr val="bg1"/>
                </a:solidFill>
              </a:rPr>
              <a:t> to spurious reports that </a:t>
            </a:r>
            <a:r>
              <a:rPr lang="en-GB" sz="2000">
                <a:solidFill>
                  <a:schemeClr val="bg1"/>
                </a:solidFill>
                <a:hlinkClick r:id="rId3"/>
              </a:rPr>
              <a:t>mobile phone masts cause covid</a:t>
            </a:r>
            <a:r>
              <a:rPr lang="en-GB" sz="2000">
                <a:solidFill>
                  <a:schemeClr val="bg1"/>
                </a:solidFill>
              </a:rPr>
              <a:t>!  This is another very </a:t>
            </a:r>
            <a:r>
              <a:rPr lang="en-GB" sz="2000">
                <a:solidFill>
                  <a:schemeClr val="bg1"/>
                </a:solidFill>
                <a:hlinkClick r:id="rId4"/>
              </a:rPr>
              <a:t>famous example</a:t>
            </a:r>
            <a:r>
              <a:rPr lang="en-GB" sz="2000">
                <a:solidFill>
                  <a:schemeClr val="bg1"/>
                </a:solidFill>
              </a:rPr>
              <a:t>.</a:t>
            </a:r>
          </a:p>
        </p:txBody>
      </p:sp>
      <p:pic>
        <p:nvPicPr>
          <p:cNvPr id="5" name="Picture 4">
            <a:extLst>
              <a:ext uri="{FF2B5EF4-FFF2-40B4-BE49-F238E27FC236}">
                <a16:creationId xmlns:a16="http://schemas.microsoft.com/office/drawing/2014/main" id="{4B364BB3-FB94-4F04-AD9F-08B40AA1FEFD}"/>
              </a:ext>
            </a:extLst>
          </p:cNvPr>
          <p:cNvPicPr>
            <a:picLocks noChangeAspect="1"/>
          </p:cNvPicPr>
          <p:nvPr/>
        </p:nvPicPr>
        <p:blipFill rotWithShape="1">
          <a:blip r:embed="rId5"/>
          <a:srcRect l="5364" r="-2" b="-2"/>
          <a:stretch/>
        </p:blipFill>
        <p:spPr>
          <a:xfrm>
            <a:off x="6525453" y="1"/>
            <a:ext cx="5666547" cy="3398024"/>
          </a:xfrm>
          <a:prstGeom prst="rect">
            <a:avLst/>
          </a:prstGeom>
        </p:spPr>
      </p:pic>
      <p:cxnSp>
        <p:nvCxnSpPr>
          <p:cNvPr id="16" name="Straight Connector 15">
            <a:extLst>
              <a:ext uri="{FF2B5EF4-FFF2-40B4-BE49-F238E27FC236}">
                <a16:creationId xmlns:a16="http://schemas.microsoft.com/office/drawing/2014/main" id="{CA240C79-242E-4918-9F28-B101847D1CC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522277" y="3386960"/>
            <a:ext cx="566972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5383E43F-A493-49E5-BD76-74CEA427EC41}"/>
              </a:ext>
            </a:extLst>
          </p:cNvPr>
          <p:cNvPicPr>
            <a:picLocks noChangeAspect="1"/>
          </p:cNvPicPr>
          <p:nvPr/>
        </p:nvPicPr>
        <p:blipFill rotWithShape="1">
          <a:blip r:embed="rId6"/>
          <a:srcRect t="14603" r="-2" b="11677"/>
          <a:stretch/>
        </p:blipFill>
        <p:spPr>
          <a:xfrm>
            <a:off x="6522277" y="3398024"/>
            <a:ext cx="5669723" cy="3469076"/>
          </a:xfrm>
          <a:prstGeom prst="rect">
            <a:avLst/>
          </a:prstGeom>
        </p:spPr>
      </p:pic>
    </p:spTree>
    <p:extLst>
      <p:ext uri="{BB962C8B-B14F-4D97-AF65-F5344CB8AC3E}">
        <p14:creationId xmlns:p14="http://schemas.microsoft.com/office/powerpoint/2010/main" val="2278245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46A2B907-97E0-4A22-A13B-4E391A03B707}"/>
              </a:ext>
            </a:extLst>
          </p:cNvPr>
          <p:cNvSpPr>
            <a:spLocks noGrp="1"/>
          </p:cNvSpPr>
          <p:nvPr>
            <p:ph type="title"/>
          </p:nvPr>
        </p:nvSpPr>
        <p:spPr>
          <a:xfrm>
            <a:off x="1014141" y="1450655"/>
            <a:ext cx="3932030" cy="3956690"/>
          </a:xfrm>
        </p:spPr>
        <p:txBody>
          <a:bodyPr anchor="ctr">
            <a:normAutofit/>
          </a:bodyPr>
          <a:lstStyle/>
          <a:p>
            <a:r>
              <a:rPr lang="en-GB">
                <a:solidFill>
                  <a:schemeClr val="bg1"/>
                </a:solidFill>
              </a:rPr>
              <a:t>Problem 4 – Legislation against ‘fake news’ can be an even bigger problem</a:t>
            </a: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E3E3BEA-064B-4DEC-81A4-285295FECF26}"/>
              </a:ext>
            </a:extLst>
          </p:cNvPr>
          <p:cNvSpPr>
            <a:spLocks noGrp="1"/>
          </p:cNvSpPr>
          <p:nvPr>
            <p:ph idx="1"/>
          </p:nvPr>
        </p:nvSpPr>
        <p:spPr>
          <a:xfrm>
            <a:off x="6096000" y="1108061"/>
            <a:ext cx="5008901" cy="4571972"/>
          </a:xfrm>
        </p:spPr>
        <p:txBody>
          <a:bodyPr anchor="ctr">
            <a:normAutofit/>
          </a:bodyPr>
          <a:lstStyle/>
          <a:p>
            <a:pPr marL="0" indent="0">
              <a:buNone/>
            </a:pPr>
            <a:r>
              <a:rPr lang="en-GB" sz="2000">
                <a:solidFill>
                  <a:schemeClr val="bg1"/>
                </a:solidFill>
              </a:rPr>
              <a:t>Many people fear that the biggest danger though is that governments that want to control all elements of the media and internet will use the excuse of legislating to stop ‘fake news’ as a way of silencing all freedom of expression.  This is shown in this news story </a:t>
            </a:r>
            <a:r>
              <a:rPr lang="en-GB" sz="2000">
                <a:solidFill>
                  <a:schemeClr val="bg1"/>
                </a:solidFill>
                <a:hlinkClick r:id="rId2"/>
              </a:rPr>
              <a:t>from China</a:t>
            </a:r>
            <a:r>
              <a:rPr lang="en-GB" sz="2000">
                <a:solidFill>
                  <a:schemeClr val="bg1"/>
                </a:solidFill>
              </a:rPr>
              <a:t>.</a:t>
            </a:r>
          </a:p>
        </p:txBody>
      </p:sp>
    </p:spTree>
    <p:extLst>
      <p:ext uri="{BB962C8B-B14F-4D97-AF65-F5344CB8AC3E}">
        <p14:creationId xmlns:p14="http://schemas.microsoft.com/office/powerpoint/2010/main" val="35842898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C2868023-647E-47F5-8A9A-0155956E6B2F}"/>
              </a:ext>
            </a:extLst>
          </p:cNvPr>
          <p:cNvSpPr>
            <a:spLocks noGrp="1"/>
          </p:cNvSpPr>
          <p:nvPr>
            <p:ph type="title"/>
          </p:nvPr>
        </p:nvSpPr>
        <p:spPr>
          <a:xfrm>
            <a:off x="1014141" y="1450655"/>
            <a:ext cx="3932030" cy="3956690"/>
          </a:xfrm>
        </p:spPr>
        <p:txBody>
          <a:bodyPr anchor="ctr">
            <a:normAutofit/>
          </a:bodyPr>
          <a:lstStyle/>
          <a:p>
            <a:r>
              <a:rPr lang="en-GB" sz="6800">
                <a:solidFill>
                  <a:schemeClr val="bg1"/>
                </a:solidFill>
              </a:rPr>
              <a:t>So is the situation hopeless?</a:t>
            </a: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0F0BE2F-CE86-410C-B9A8-906FFF74B0B6}"/>
              </a:ext>
            </a:extLst>
          </p:cNvPr>
          <p:cNvSpPr>
            <a:spLocks noGrp="1"/>
          </p:cNvSpPr>
          <p:nvPr>
            <p:ph idx="1"/>
          </p:nvPr>
        </p:nvSpPr>
        <p:spPr>
          <a:xfrm>
            <a:off x="6096000" y="1108061"/>
            <a:ext cx="5008901" cy="4571972"/>
          </a:xfrm>
        </p:spPr>
        <p:txBody>
          <a:bodyPr anchor="ctr">
            <a:normAutofit/>
          </a:bodyPr>
          <a:lstStyle/>
          <a:p>
            <a:pPr marL="0" indent="0">
              <a:buNone/>
            </a:pPr>
            <a:r>
              <a:rPr lang="en-GB" sz="1900">
                <a:solidFill>
                  <a:schemeClr val="bg1"/>
                </a:solidFill>
              </a:rPr>
              <a:t>An </a:t>
            </a:r>
            <a:r>
              <a:rPr lang="en-GB" sz="1900">
                <a:solidFill>
                  <a:schemeClr val="bg1"/>
                </a:solidFill>
                <a:hlinkClick r:id="rId2"/>
              </a:rPr>
              <a:t>article</a:t>
            </a:r>
            <a:r>
              <a:rPr lang="en-GB" sz="1900">
                <a:solidFill>
                  <a:schemeClr val="bg1"/>
                </a:solidFill>
              </a:rPr>
              <a:t> by Professor Charlie Beckett written in 2017 noted that journalists can fight back against fake news and show how important their role is:</a:t>
            </a:r>
          </a:p>
          <a:p>
            <a:pPr marL="0" indent="0">
              <a:buNone/>
            </a:pPr>
            <a:r>
              <a:rPr lang="en-GB" sz="1900">
                <a:solidFill>
                  <a:schemeClr val="bg1"/>
                </a:solidFill>
              </a:rPr>
              <a:t>‘Fake news it the best thing that has happened for decades.  It gaves mainstream quality journalism the opportunity to show that it has value based on expertise, ethics, engagement and experience.  It is a wake-up call to be more transparent, relevant and add value to people’s lives.’</a:t>
            </a:r>
          </a:p>
          <a:p>
            <a:pPr marL="0" indent="0">
              <a:buNone/>
            </a:pPr>
            <a:endParaRPr lang="en-GB" sz="1900">
              <a:solidFill>
                <a:schemeClr val="bg1"/>
              </a:solidFill>
            </a:endParaRPr>
          </a:p>
          <a:p>
            <a:pPr marL="0" indent="0">
              <a:buNone/>
            </a:pPr>
            <a:r>
              <a:rPr lang="en-GB" sz="1900">
                <a:solidFill>
                  <a:schemeClr val="bg1"/>
                </a:solidFill>
              </a:rPr>
              <a:t>This can be seen in the </a:t>
            </a:r>
            <a:r>
              <a:rPr lang="en-GB" sz="1900">
                <a:solidFill>
                  <a:schemeClr val="bg1"/>
                </a:solidFill>
                <a:hlinkClick r:id="rId3"/>
              </a:rPr>
              <a:t>five core principles of journalism </a:t>
            </a:r>
            <a:r>
              <a:rPr lang="en-GB" sz="1900">
                <a:solidFill>
                  <a:schemeClr val="bg1"/>
                </a:solidFill>
              </a:rPr>
              <a:t>stated by the Ethical Journalism Network (and a similar set of principles set out by </a:t>
            </a:r>
            <a:r>
              <a:rPr lang="en-GB" sz="1900">
                <a:solidFill>
                  <a:schemeClr val="bg1"/>
                </a:solidFill>
                <a:hlinkClick r:id="rId4"/>
              </a:rPr>
              <a:t>The Trust Project</a:t>
            </a:r>
            <a:r>
              <a:rPr lang="en-GB" sz="1900">
                <a:solidFill>
                  <a:schemeClr val="bg1"/>
                </a:solidFill>
              </a:rPr>
              <a:t>)</a:t>
            </a:r>
          </a:p>
        </p:txBody>
      </p:sp>
    </p:spTree>
    <p:extLst>
      <p:ext uri="{BB962C8B-B14F-4D97-AF65-F5344CB8AC3E}">
        <p14:creationId xmlns:p14="http://schemas.microsoft.com/office/powerpoint/2010/main" val="13908208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731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F5F4B114-C438-4745-BADC-98EFFD445C2D}"/>
              </a:ext>
            </a:extLst>
          </p:cNvPr>
          <p:cNvPicPr>
            <a:picLocks noGrp="1" noChangeAspect="1"/>
          </p:cNvPicPr>
          <p:nvPr>
            <p:ph idx="1"/>
          </p:nvPr>
        </p:nvPicPr>
        <p:blipFill>
          <a:blip r:embed="rId2"/>
          <a:stretch>
            <a:fillRect/>
          </a:stretch>
        </p:blipFill>
        <p:spPr>
          <a:xfrm>
            <a:off x="2614083" y="643467"/>
            <a:ext cx="6963833" cy="5571066"/>
          </a:xfrm>
          <a:prstGeom prst="rect">
            <a:avLst/>
          </a:prstGeom>
        </p:spPr>
      </p:pic>
    </p:spTree>
    <p:extLst>
      <p:ext uri="{BB962C8B-B14F-4D97-AF65-F5344CB8AC3E}">
        <p14:creationId xmlns:p14="http://schemas.microsoft.com/office/powerpoint/2010/main" val="5830856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AE8FB67-561D-405B-B78D-E876BD930480}"/>
              </a:ext>
            </a:extLst>
          </p:cNvPr>
          <p:cNvPicPr>
            <a:picLocks noChangeAspect="1"/>
          </p:cNvPicPr>
          <p:nvPr/>
        </p:nvPicPr>
        <p:blipFill rotWithShape="1">
          <a:blip r:embed="rId2">
            <a:alphaModFix amt="35000"/>
          </a:blip>
          <a:srcRect t="1431" b="14299"/>
          <a:stretch/>
        </p:blipFill>
        <p:spPr>
          <a:xfrm>
            <a:off x="20" y="10"/>
            <a:ext cx="12191980" cy="6857990"/>
          </a:xfrm>
          <a:prstGeom prst="rect">
            <a:avLst/>
          </a:prstGeom>
        </p:spPr>
      </p:pic>
      <p:sp>
        <p:nvSpPr>
          <p:cNvPr id="2" name="Title 1">
            <a:extLst>
              <a:ext uri="{FF2B5EF4-FFF2-40B4-BE49-F238E27FC236}">
                <a16:creationId xmlns:a16="http://schemas.microsoft.com/office/drawing/2014/main" id="{A5787447-C867-4A8E-A45F-0D22430F9C47}"/>
              </a:ext>
            </a:extLst>
          </p:cNvPr>
          <p:cNvSpPr>
            <a:spLocks noGrp="1"/>
          </p:cNvSpPr>
          <p:nvPr>
            <p:ph type="title"/>
          </p:nvPr>
        </p:nvSpPr>
        <p:spPr>
          <a:xfrm>
            <a:off x="838200" y="365125"/>
            <a:ext cx="10515600" cy="1325563"/>
          </a:xfrm>
        </p:spPr>
        <p:txBody>
          <a:bodyPr>
            <a:normAutofit/>
          </a:bodyPr>
          <a:lstStyle/>
          <a:p>
            <a:r>
              <a:rPr lang="en-GB">
                <a:solidFill>
                  <a:srgbClr val="FFFFFF"/>
                </a:solidFill>
              </a:rPr>
              <a:t>Group Task</a:t>
            </a:r>
          </a:p>
        </p:txBody>
      </p:sp>
      <p:graphicFrame>
        <p:nvGraphicFramePr>
          <p:cNvPr id="5" name="Content Placeholder 2">
            <a:extLst>
              <a:ext uri="{FF2B5EF4-FFF2-40B4-BE49-F238E27FC236}">
                <a16:creationId xmlns:a16="http://schemas.microsoft.com/office/drawing/2014/main" id="{03D64FF5-7570-4AAF-B0E8-E0D4ADA85A31}"/>
              </a:ext>
            </a:extLst>
          </p:cNvPr>
          <p:cNvGraphicFramePr>
            <a:graphicFrameLocks noGrp="1"/>
          </p:cNvGraphicFramePr>
          <p:nvPr>
            <p:ph idx="1"/>
            <p:extLst>
              <p:ext uri="{D42A27DB-BD31-4B8C-83A1-F6EECF244321}">
                <p14:modId xmlns:p14="http://schemas.microsoft.com/office/powerpoint/2010/main" val="381546091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20247025"/>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0BC533-6043-4FDB-B63A-97B07487FF85}"/>
              </a:ext>
            </a:extLst>
          </p:cNvPr>
          <p:cNvSpPr>
            <a:spLocks noGrp="1"/>
          </p:cNvSpPr>
          <p:nvPr>
            <p:ph type="title"/>
          </p:nvPr>
        </p:nvSpPr>
        <p:spPr>
          <a:xfrm>
            <a:off x="838200" y="963877"/>
            <a:ext cx="3494362" cy="4930246"/>
          </a:xfrm>
        </p:spPr>
        <p:txBody>
          <a:bodyPr>
            <a:normAutofit fontScale="90000"/>
          </a:bodyPr>
          <a:lstStyle/>
          <a:p>
            <a:pPr algn="r"/>
            <a:r>
              <a:rPr lang="en-GB" sz="3400" dirty="0"/>
              <a:t>Here are three different stories about Ukraine in recent months and the accusation that Russia is building up troops there.  </a:t>
            </a:r>
            <a:br>
              <a:rPr lang="en-GB" sz="3400" dirty="0"/>
            </a:br>
            <a:br>
              <a:rPr lang="en-GB" sz="3400" dirty="0"/>
            </a:br>
            <a:r>
              <a:rPr lang="en-GB" sz="3400" dirty="0">
                <a:solidFill>
                  <a:srgbClr val="FF0000"/>
                </a:solidFill>
              </a:rPr>
              <a:t>Which of these </a:t>
            </a:r>
            <a:r>
              <a:rPr lang="en-GB" sz="3400" dirty="0" err="1">
                <a:solidFill>
                  <a:srgbClr val="FF0000"/>
                </a:solidFill>
              </a:rPr>
              <a:t>storires</a:t>
            </a:r>
            <a:r>
              <a:rPr lang="en-GB" sz="3400">
                <a:solidFill>
                  <a:srgbClr val="FF0000"/>
                </a:solidFill>
              </a:rPr>
              <a:t> seems </a:t>
            </a:r>
            <a:r>
              <a:rPr lang="en-GB" sz="3400" dirty="0">
                <a:solidFill>
                  <a:srgbClr val="FF0000"/>
                </a:solidFill>
              </a:rPr>
              <a:t>more credible?</a:t>
            </a:r>
          </a:p>
        </p:txBody>
      </p:sp>
      <p:cxnSp>
        <p:nvCxnSpPr>
          <p:cNvPr id="29"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Content Placeholder 2">
            <a:extLst>
              <a:ext uri="{FF2B5EF4-FFF2-40B4-BE49-F238E27FC236}">
                <a16:creationId xmlns:a16="http://schemas.microsoft.com/office/drawing/2014/main" id="{3A2C36F1-0609-4FD6-B817-9FF9B0690C9B}"/>
              </a:ext>
            </a:extLst>
          </p:cNvPr>
          <p:cNvSpPr>
            <a:spLocks noGrp="1"/>
          </p:cNvSpPr>
          <p:nvPr>
            <p:ph idx="1"/>
          </p:nvPr>
        </p:nvSpPr>
        <p:spPr>
          <a:xfrm>
            <a:off x="4976031" y="963877"/>
            <a:ext cx="6377769" cy="4930246"/>
          </a:xfrm>
        </p:spPr>
        <p:txBody>
          <a:bodyPr anchor="ctr">
            <a:normAutofit/>
          </a:bodyPr>
          <a:lstStyle/>
          <a:p>
            <a:pPr marL="0" indent="0">
              <a:buNone/>
            </a:pPr>
            <a:endParaRPr lang="en-GB" sz="2400"/>
          </a:p>
          <a:p>
            <a:pPr marL="0" indent="0">
              <a:buNone/>
            </a:pPr>
            <a:r>
              <a:rPr lang="en-GB" sz="2400"/>
              <a:t>A </a:t>
            </a:r>
            <a:r>
              <a:rPr lang="en-GB" sz="2400">
                <a:hlinkClick r:id="rId2"/>
              </a:rPr>
              <a:t>story by Russia Today </a:t>
            </a:r>
            <a:r>
              <a:rPr lang="en-GB" sz="2400"/>
              <a:t>a state-controlled international TV network</a:t>
            </a:r>
          </a:p>
          <a:p>
            <a:pPr marL="0" indent="0">
              <a:buNone/>
            </a:pPr>
            <a:endParaRPr lang="en-GB" sz="2400"/>
          </a:p>
          <a:p>
            <a:pPr marL="0" indent="0">
              <a:buNone/>
            </a:pPr>
            <a:r>
              <a:rPr lang="en-GB" sz="2400"/>
              <a:t>A </a:t>
            </a:r>
            <a:r>
              <a:rPr lang="en-GB" sz="2400">
                <a:hlinkClick r:id="rId3"/>
              </a:rPr>
              <a:t>story by NBC</a:t>
            </a:r>
            <a:r>
              <a:rPr lang="en-GB" sz="2400"/>
              <a:t>, one of the US television networks</a:t>
            </a:r>
          </a:p>
          <a:p>
            <a:pPr marL="0" indent="0">
              <a:buNone/>
            </a:pPr>
            <a:endParaRPr lang="en-GB" sz="2400"/>
          </a:p>
          <a:p>
            <a:pPr marL="0" indent="0">
              <a:buNone/>
            </a:pPr>
            <a:r>
              <a:rPr lang="en-GB" sz="2400"/>
              <a:t>A </a:t>
            </a:r>
            <a:r>
              <a:rPr lang="en-GB" sz="2400">
                <a:hlinkClick r:id="rId4"/>
              </a:rPr>
              <a:t>story by Reuters</a:t>
            </a:r>
            <a:r>
              <a:rPr lang="en-GB" sz="2400"/>
              <a:t>, an international journalism organisation</a:t>
            </a:r>
          </a:p>
        </p:txBody>
      </p:sp>
    </p:spTree>
    <p:extLst>
      <p:ext uri="{BB962C8B-B14F-4D97-AF65-F5344CB8AC3E}">
        <p14:creationId xmlns:p14="http://schemas.microsoft.com/office/powerpoint/2010/main" val="306314405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C14B3F1-8CC5-4623-94B0-4445E3775D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0207BB2A-C6B1-488F-9777-5BE853E87D99}"/>
              </a:ext>
            </a:extLst>
          </p:cNvPr>
          <p:cNvSpPr>
            <a:spLocks noGrp="1"/>
          </p:cNvSpPr>
          <p:nvPr>
            <p:ph type="title"/>
          </p:nvPr>
        </p:nvSpPr>
        <p:spPr>
          <a:xfrm>
            <a:off x="841248" y="365124"/>
            <a:ext cx="4929556" cy="2057400"/>
          </a:xfrm>
        </p:spPr>
        <p:txBody>
          <a:bodyPr anchor="b">
            <a:normAutofit/>
          </a:bodyPr>
          <a:lstStyle/>
          <a:p>
            <a:r>
              <a:rPr lang="en-GB" sz="4000"/>
              <a:t>The Disinformation ‘Pandemic’</a:t>
            </a:r>
          </a:p>
        </p:txBody>
      </p:sp>
      <p:cxnSp>
        <p:nvCxnSpPr>
          <p:cNvPr id="16" name="Straight Connector 15">
            <a:extLst>
              <a:ext uri="{FF2B5EF4-FFF2-40B4-BE49-F238E27FC236}">
                <a16:creationId xmlns:a16="http://schemas.microsoft.com/office/drawing/2014/main" id="{B8EC0F70-6AFD-45BE-8F70-52888FC304F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319763"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FAE58DE7-84E1-400B-B7AA-B53B9547C1DC}"/>
              </a:ext>
            </a:extLst>
          </p:cNvPr>
          <p:cNvPicPr>
            <a:picLocks noChangeAspect="1"/>
          </p:cNvPicPr>
          <p:nvPr/>
        </p:nvPicPr>
        <p:blipFill rotWithShape="1">
          <a:blip r:embed="rId2"/>
          <a:srcRect r="1572" b="2"/>
          <a:stretch/>
        </p:blipFill>
        <p:spPr>
          <a:xfrm>
            <a:off x="6818278" y="343454"/>
            <a:ext cx="4853685" cy="2934000"/>
          </a:xfrm>
          <a:prstGeom prst="rect">
            <a:avLst/>
          </a:prstGeom>
        </p:spPr>
      </p:pic>
      <p:pic>
        <p:nvPicPr>
          <p:cNvPr id="5" name="Picture 4">
            <a:extLst>
              <a:ext uri="{FF2B5EF4-FFF2-40B4-BE49-F238E27FC236}">
                <a16:creationId xmlns:a16="http://schemas.microsoft.com/office/drawing/2014/main" id="{D7FE017E-18C7-461A-8797-9000F602160D}"/>
              </a:ext>
            </a:extLst>
          </p:cNvPr>
          <p:cNvPicPr>
            <a:picLocks noChangeAspect="1"/>
          </p:cNvPicPr>
          <p:nvPr/>
        </p:nvPicPr>
        <p:blipFill rotWithShape="1">
          <a:blip r:embed="rId3"/>
          <a:srcRect t="12629" r="-2" b="-2"/>
          <a:stretch/>
        </p:blipFill>
        <p:spPr>
          <a:xfrm>
            <a:off x="6818278" y="3597883"/>
            <a:ext cx="4853685" cy="2936699"/>
          </a:xfrm>
          <a:prstGeom prst="rect">
            <a:avLst/>
          </a:prstGeom>
        </p:spPr>
      </p:pic>
      <p:graphicFrame>
        <p:nvGraphicFramePr>
          <p:cNvPr id="9" name="Content Placeholder 2">
            <a:extLst>
              <a:ext uri="{FF2B5EF4-FFF2-40B4-BE49-F238E27FC236}">
                <a16:creationId xmlns:a16="http://schemas.microsoft.com/office/drawing/2014/main" id="{F7C736F6-50F7-421B-BA02-17F6A841DF32}"/>
              </a:ext>
            </a:extLst>
          </p:cNvPr>
          <p:cNvGraphicFramePr>
            <a:graphicFrameLocks noGrp="1"/>
          </p:cNvGraphicFramePr>
          <p:nvPr>
            <p:ph idx="1"/>
            <p:extLst>
              <p:ext uri="{D42A27DB-BD31-4B8C-83A1-F6EECF244321}">
                <p14:modId xmlns:p14="http://schemas.microsoft.com/office/powerpoint/2010/main" val="819133023"/>
              </p:ext>
            </p:extLst>
          </p:nvPr>
        </p:nvGraphicFramePr>
        <p:xfrm>
          <a:off x="841248" y="2624962"/>
          <a:ext cx="4929556" cy="353809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5910136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DC14B3F1-8CC5-4623-94B0-4445E3775D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23251DE3-36BA-4F03-8014-3B1324139E94}"/>
              </a:ext>
            </a:extLst>
          </p:cNvPr>
          <p:cNvSpPr>
            <a:spLocks noGrp="1"/>
          </p:cNvSpPr>
          <p:nvPr>
            <p:ph type="title"/>
          </p:nvPr>
        </p:nvSpPr>
        <p:spPr>
          <a:xfrm>
            <a:off x="658454" y="-705536"/>
            <a:ext cx="4929556" cy="2057400"/>
          </a:xfrm>
        </p:spPr>
        <p:txBody>
          <a:bodyPr anchor="b">
            <a:normAutofit/>
          </a:bodyPr>
          <a:lstStyle/>
          <a:p>
            <a:r>
              <a:rPr lang="en-GB" sz="4000" dirty="0"/>
              <a:t>The historical background</a:t>
            </a:r>
          </a:p>
        </p:txBody>
      </p:sp>
      <p:sp>
        <p:nvSpPr>
          <p:cNvPr id="3" name="Content Placeholder 2">
            <a:extLst>
              <a:ext uri="{FF2B5EF4-FFF2-40B4-BE49-F238E27FC236}">
                <a16:creationId xmlns:a16="http://schemas.microsoft.com/office/drawing/2014/main" id="{EA128A11-A239-4BBB-A8FF-7661C43B0BCF}"/>
              </a:ext>
            </a:extLst>
          </p:cNvPr>
          <p:cNvSpPr>
            <a:spLocks noGrp="1"/>
          </p:cNvSpPr>
          <p:nvPr>
            <p:ph idx="1"/>
          </p:nvPr>
        </p:nvSpPr>
        <p:spPr>
          <a:xfrm>
            <a:off x="640807" y="1221645"/>
            <a:ext cx="5639781" cy="3538094"/>
          </a:xfrm>
        </p:spPr>
        <p:txBody>
          <a:bodyPr>
            <a:normAutofit/>
          </a:bodyPr>
          <a:lstStyle/>
          <a:p>
            <a:pPr marL="0" indent="0">
              <a:buNone/>
            </a:pPr>
            <a:r>
              <a:rPr lang="en-GB" sz="2000" dirty="0"/>
              <a:t>For thousands of years people, often rulers, have tried to control what people know of events for their own benefit while others have tried to give an objective account of events.  This is a conflict that can be seen throughout written human history.</a:t>
            </a:r>
          </a:p>
        </p:txBody>
      </p:sp>
      <p:cxnSp>
        <p:nvCxnSpPr>
          <p:cNvPr id="18" name="Straight Connector 17">
            <a:extLst>
              <a:ext uri="{FF2B5EF4-FFF2-40B4-BE49-F238E27FC236}">
                <a16:creationId xmlns:a16="http://schemas.microsoft.com/office/drawing/2014/main" id="{B8EC0F70-6AFD-45BE-8F70-52888FC304F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319763"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9850523-502D-4342-8D8F-219019567C0A}"/>
              </a:ext>
            </a:extLst>
          </p:cNvPr>
          <p:cNvPicPr>
            <a:picLocks noChangeAspect="1"/>
          </p:cNvPicPr>
          <p:nvPr/>
        </p:nvPicPr>
        <p:blipFill rotWithShape="1">
          <a:blip r:embed="rId2"/>
          <a:srcRect t="8683" r="-2" b="4024"/>
          <a:stretch/>
        </p:blipFill>
        <p:spPr>
          <a:xfrm>
            <a:off x="7200183" y="731742"/>
            <a:ext cx="4351010" cy="2630138"/>
          </a:xfrm>
          <a:prstGeom prst="rect">
            <a:avLst/>
          </a:prstGeom>
        </p:spPr>
      </p:pic>
      <p:pic>
        <p:nvPicPr>
          <p:cNvPr id="7" name="Picture 6">
            <a:extLst>
              <a:ext uri="{FF2B5EF4-FFF2-40B4-BE49-F238E27FC236}">
                <a16:creationId xmlns:a16="http://schemas.microsoft.com/office/drawing/2014/main" id="{889AFB34-AF49-4256-8A4B-5C416FD6403E}"/>
              </a:ext>
            </a:extLst>
          </p:cNvPr>
          <p:cNvPicPr>
            <a:picLocks noChangeAspect="1"/>
          </p:cNvPicPr>
          <p:nvPr/>
        </p:nvPicPr>
        <p:blipFill rotWithShape="1">
          <a:blip r:embed="rId3"/>
          <a:srcRect t="19917" r="-2" b="3736"/>
          <a:stretch/>
        </p:blipFill>
        <p:spPr>
          <a:xfrm>
            <a:off x="7211630" y="3835879"/>
            <a:ext cx="4460333" cy="2698703"/>
          </a:xfrm>
          <a:prstGeom prst="rect">
            <a:avLst/>
          </a:prstGeom>
        </p:spPr>
      </p:pic>
      <p:sp>
        <p:nvSpPr>
          <p:cNvPr id="9" name="TextBox 8">
            <a:extLst>
              <a:ext uri="{FF2B5EF4-FFF2-40B4-BE49-F238E27FC236}">
                <a16:creationId xmlns:a16="http://schemas.microsoft.com/office/drawing/2014/main" id="{B9CA4E50-3A23-4719-A64B-0AF5509285EF}"/>
              </a:ext>
            </a:extLst>
          </p:cNvPr>
          <p:cNvSpPr txBox="1"/>
          <p:nvPr/>
        </p:nvSpPr>
        <p:spPr>
          <a:xfrm>
            <a:off x="1370248" y="2758644"/>
            <a:ext cx="4077782" cy="2877711"/>
          </a:xfrm>
          <a:prstGeom prst="rect">
            <a:avLst/>
          </a:prstGeom>
          <a:noFill/>
        </p:spPr>
        <p:txBody>
          <a:bodyPr wrap="square">
            <a:spAutoFit/>
          </a:bodyPr>
          <a:lstStyle/>
          <a:p>
            <a:pPr algn="l">
              <a:spcAft>
                <a:spcPts val="600"/>
              </a:spcAft>
            </a:pPr>
            <a:r>
              <a:rPr lang="en-GB" sz="1600" b="0" i="0" dirty="0">
                <a:solidFill>
                  <a:srgbClr val="FFFF00"/>
                </a:solidFill>
                <a:effectLst/>
                <a:latin typeface="Arial" panose="020B0604020202020204" pitchFamily="34" charset="0"/>
              </a:rPr>
              <a:t>Here are presented the results of the inquiry carried out by Herodotus of Halicarnassus. The purpose is to prevent the traces of human events from being erased by time, and to preserve the fame of the important and remarkable achievements produced by both Greeks </a:t>
            </a:r>
            <a:r>
              <a:rPr lang="en-GB" sz="1600" b="0" i="0" dirty="0" err="1">
                <a:solidFill>
                  <a:srgbClr val="FFFF00"/>
                </a:solidFill>
                <a:effectLst/>
                <a:latin typeface="Arial" panose="020B0604020202020204" pitchFamily="34" charset="0"/>
              </a:rPr>
              <a:t>nd</a:t>
            </a:r>
            <a:r>
              <a:rPr lang="en-GB" sz="1600" b="0" i="0" dirty="0">
                <a:solidFill>
                  <a:srgbClr val="FFFF00"/>
                </a:solidFill>
                <a:effectLst/>
                <a:latin typeface="Arial" panose="020B0604020202020204" pitchFamily="34" charset="0"/>
              </a:rPr>
              <a:t> non-Greeks; among the matters covered is, in particular, the cause of the hostilities between Greeks and non-Greeks.</a:t>
            </a:r>
          </a:p>
          <a:p>
            <a:pPr algn="l">
              <a:spcAft>
                <a:spcPts val="600"/>
              </a:spcAft>
            </a:pPr>
            <a:r>
              <a:rPr lang="en-GB" sz="1600" b="0" i="0" dirty="0">
                <a:solidFill>
                  <a:srgbClr val="FFFF00"/>
                </a:solidFill>
                <a:effectLst/>
                <a:latin typeface="Arial" panose="020B0604020202020204" pitchFamily="34" charset="0"/>
              </a:rPr>
              <a:t>— </a:t>
            </a:r>
            <a:r>
              <a:rPr lang="en-GB" sz="1600" b="0" i="1" dirty="0">
                <a:solidFill>
                  <a:srgbClr val="FFFF00"/>
                </a:solidFill>
                <a:effectLst/>
                <a:latin typeface="Arial" panose="020B0604020202020204" pitchFamily="34" charset="0"/>
              </a:rPr>
              <a:t>Herodotus, The Histories c430BC</a:t>
            </a:r>
            <a:endParaRPr lang="en-GB" sz="1600" b="0" i="0" dirty="0">
              <a:solidFill>
                <a:srgbClr val="FFFF00"/>
              </a:solidFill>
              <a:effectLst/>
              <a:latin typeface="Arial" panose="020B0604020202020204" pitchFamily="34" charset="0"/>
            </a:endParaRPr>
          </a:p>
        </p:txBody>
      </p:sp>
      <p:sp>
        <p:nvSpPr>
          <p:cNvPr id="10" name="TextBox 9">
            <a:extLst>
              <a:ext uri="{FF2B5EF4-FFF2-40B4-BE49-F238E27FC236}">
                <a16:creationId xmlns:a16="http://schemas.microsoft.com/office/drawing/2014/main" id="{D1766B72-ED37-47C1-9FEB-5C4CB59D31F9}"/>
              </a:ext>
            </a:extLst>
          </p:cNvPr>
          <p:cNvSpPr txBox="1"/>
          <p:nvPr/>
        </p:nvSpPr>
        <p:spPr>
          <a:xfrm>
            <a:off x="398190" y="5576895"/>
            <a:ext cx="6504976" cy="1200329"/>
          </a:xfrm>
          <a:prstGeom prst="rect">
            <a:avLst/>
          </a:prstGeom>
          <a:noFill/>
        </p:spPr>
        <p:txBody>
          <a:bodyPr wrap="square" rtlCol="0">
            <a:spAutoFit/>
          </a:bodyPr>
          <a:lstStyle/>
          <a:p>
            <a:pPr>
              <a:spcAft>
                <a:spcPts val="600"/>
              </a:spcAft>
            </a:pPr>
            <a:r>
              <a:rPr lang="en-GB" sz="2400" dirty="0">
                <a:solidFill>
                  <a:srgbClr val="FF0000"/>
                </a:solidFill>
              </a:rPr>
              <a:t>How far do you think anyone is capable of giving a fully objective View of events even if they are trying to be fair?</a:t>
            </a:r>
          </a:p>
        </p:txBody>
      </p:sp>
      <p:sp>
        <p:nvSpPr>
          <p:cNvPr id="11" name="TextBox 10">
            <a:extLst>
              <a:ext uri="{FF2B5EF4-FFF2-40B4-BE49-F238E27FC236}">
                <a16:creationId xmlns:a16="http://schemas.microsoft.com/office/drawing/2014/main" id="{7EA03299-3CBF-4C94-8826-C9891143FBE1}"/>
              </a:ext>
            </a:extLst>
          </p:cNvPr>
          <p:cNvSpPr txBox="1"/>
          <p:nvPr/>
        </p:nvSpPr>
        <p:spPr>
          <a:xfrm>
            <a:off x="7848257" y="-1"/>
            <a:ext cx="3502495" cy="646331"/>
          </a:xfrm>
          <a:prstGeom prst="rect">
            <a:avLst/>
          </a:prstGeom>
          <a:noFill/>
        </p:spPr>
        <p:txBody>
          <a:bodyPr wrap="square" rtlCol="0">
            <a:spAutoFit/>
          </a:bodyPr>
          <a:lstStyle/>
          <a:p>
            <a:pPr>
              <a:spcAft>
                <a:spcPts val="600"/>
              </a:spcAft>
            </a:pPr>
            <a:r>
              <a:rPr lang="en-GB" dirty="0" err="1"/>
              <a:t>Ramasses</a:t>
            </a:r>
            <a:r>
              <a:rPr lang="en-GB" dirty="0"/>
              <a:t> and the battle of Kadesh 1274 BC which he claimed to win</a:t>
            </a:r>
          </a:p>
        </p:txBody>
      </p:sp>
    </p:spTree>
    <p:extLst>
      <p:ext uri="{BB962C8B-B14F-4D97-AF65-F5344CB8AC3E}">
        <p14:creationId xmlns:p14="http://schemas.microsoft.com/office/powerpoint/2010/main" val="142555173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E6EA0811-05E6-4C68-967D-591B91B15CCD}"/>
              </a:ext>
            </a:extLst>
          </p:cNvPr>
          <p:cNvSpPr>
            <a:spLocks noGrp="1"/>
          </p:cNvSpPr>
          <p:nvPr>
            <p:ph type="title"/>
          </p:nvPr>
        </p:nvSpPr>
        <p:spPr>
          <a:xfrm>
            <a:off x="838200" y="448721"/>
            <a:ext cx="4707671" cy="1225650"/>
          </a:xfrm>
        </p:spPr>
        <p:txBody>
          <a:bodyPr anchor="b">
            <a:normAutofit/>
          </a:bodyPr>
          <a:lstStyle/>
          <a:p>
            <a:r>
              <a:rPr lang="en-GB" sz="3800">
                <a:solidFill>
                  <a:schemeClr val="bg1"/>
                </a:solidFill>
              </a:rPr>
              <a:t>The Impact of Modern Technology</a:t>
            </a: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C7A0FE2-84DC-477F-8FFC-18BAFA79F134}"/>
              </a:ext>
            </a:extLst>
          </p:cNvPr>
          <p:cNvSpPr>
            <a:spLocks noGrp="1"/>
          </p:cNvSpPr>
          <p:nvPr>
            <p:ph idx="1"/>
          </p:nvPr>
        </p:nvSpPr>
        <p:spPr>
          <a:xfrm>
            <a:off x="897769" y="1909192"/>
            <a:ext cx="4586513" cy="3647710"/>
          </a:xfrm>
        </p:spPr>
        <p:txBody>
          <a:bodyPr>
            <a:normAutofit/>
          </a:bodyPr>
          <a:lstStyle/>
          <a:p>
            <a:r>
              <a:rPr lang="en-GB" sz="1400">
                <a:solidFill>
                  <a:schemeClr val="bg1"/>
                </a:solidFill>
              </a:rPr>
              <a:t>What has changed is the extent to which modern technology can be used to create extremely convincing false news and information and spread that to a huge amount of the population almost instantaneously.  </a:t>
            </a:r>
          </a:p>
          <a:p>
            <a:endParaRPr lang="en-GB" sz="1400">
              <a:solidFill>
                <a:schemeClr val="bg1"/>
              </a:solidFill>
            </a:endParaRPr>
          </a:p>
          <a:p>
            <a:r>
              <a:rPr lang="en-GB" sz="1400" b="0" i="0">
                <a:solidFill>
                  <a:schemeClr val="bg1"/>
                </a:solidFill>
                <a:effectLst/>
              </a:rPr>
              <a:t>A famous case of this came in 1938 when the director Orson Welles put on a version of the War of the Worlds in the form of fake news bulletins describing a </a:t>
            </a:r>
            <a:r>
              <a:rPr lang="en-GB" sz="1400" b="0" i="0">
                <a:solidFill>
                  <a:schemeClr val="bg1"/>
                </a:solidFill>
                <a:effectLst/>
                <a:hlinkClick r:id="rId2"/>
              </a:rPr>
              <a:t>Martian invasion of New Jersey</a:t>
            </a:r>
            <a:r>
              <a:rPr lang="en-GB" sz="1400" b="0" i="0">
                <a:solidFill>
                  <a:schemeClr val="bg1"/>
                </a:solidFill>
                <a:effectLst/>
              </a:rPr>
              <a:t>.</a:t>
            </a:r>
          </a:p>
          <a:p>
            <a:pPr marL="0" indent="0">
              <a:buNone/>
            </a:pPr>
            <a:r>
              <a:rPr lang="en-GB" sz="1400" b="0" i="0">
                <a:solidFill>
                  <a:schemeClr val="bg1"/>
                </a:solidFill>
                <a:effectLst/>
              </a:rPr>
              <a:t>   </a:t>
            </a:r>
          </a:p>
          <a:p>
            <a:r>
              <a:rPr lang="en-GB" sz="1400" b="0" i="0">
                <a:solidFill>
                  <a:schemeClr val="bg1"/>
                </a:solidFill>
                <a:effectLst/>
              </a:rPr>
              <a:t>Listeners from all over the country called the police and radio stations in panic, although ironically the story that there was nationwide hysteria and even suicides was partly </a:t>
            </a:r>
            <a:r>
              <a:rPr lang="en-GB" sz="1400" b="0" i="0">
                <a:solidFill>
                  <a:schemeClr val="bg1"/>
                </a:solidFill>
                <a:effectLst/>
                <a:hlinkClick r:id="rId3"/>
              </a:rPr>
              <a:t>‘</a:t>
            </a:r>
            <a:r>
              <a:rPr lang="en-GB" sz="1400">
                <a:solidFill>
                  <a:schemeClr val="bg1"/>
                </a:solidFill>
                <a:hlinkClick r:id="rId3"/>
              </a:rPr>
              <a:t>f</a:t>
            </a:r>
            <a:r>
              <a:rPr lang="en-GB" sz="1400" b="0" i="0">
                <a:solidFill>
                  <a:schemeClr val="bg1"/>
                </a:solidFill>
                <a:effectLst/>
                <a:hlinkClick r:id="rId3"/>
              </a:rPr>
              <a:t>ake news</a:t>
            </a:r>
            <a:r>
              <a:rPr lang="en-GB" sz="1400" b="0" i="0">
                <a:solidFill>
                  <a:schemeClr val="bg1"/>
                </a:solidFill>
                <a:effectLst/>
              </a:rPr>
              <a:t>’</a:t>
            </a:r>
          </a:p>
          <a:p>
            <a:endParaRPr lang="en-GB" sz="1400" b="0" i="0">
              <a:solidFill>
                <a:schemeClr val="bg1"/>
              </a:solidFill>
              <a:effectLst/>
              <a:latin typeface="Georgia" panose="02040502050405020303" pitchFamily="18" charset="0"/>
            </a:endParaRP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2CAD0785-5E2A-462D-899B-730A81DB7355}"/>
              </a:ext>
            </a:extLst>
          </p:cNvPr>
          <p:cNvPicPr>
            <a:picLocks noChangeAspect="1"/>
          </p:cNvPicPr>
          <p:nvPr/>
        </p:nvPicPr>
        <p:blipFill rotWithShape="1">
          <a:blip r:embed="rId4"/>
          <a:srcRect r="1" b="18006"/>
          <a:stretch/>
        </p:blipFill>
        <p:spPr>
          <a:xfrm>
            <a:off x="6525453" y="10"/>
            <a:ext cx="5666547" cy="6857990"/>
          </a:xfrm>
          <a:prstGeom prst="rect">
            <a:avLst/>
          </a:prstGeom>
        </p:spPr>
      </p:pic>
    </p:spTree>
    <p:extLst>
      <p:ext uri="{BB962C8B-B14F-4D97-AF65-F5344CB8AC3E}">
        <p14:creationId xmlns:p14="http://schemas.microsoft.com/office/powerpoint/2010/main" val="3802632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37B233-9CDD-4A90-AABB-A8963DEE4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3" name="Subtitle 2">
            <a:extLst>
              <a:ext uri="{FF2B5EF4-FFF2-40B4-BE49-F238E27FC236}">
                <a16:creationId xmlns:a16="http://schemas.microsoft.com/office/drawing/2014/main" id="{39034530-E970-4739-9E34-79AF2B7FFE3F}"/>
              </a:ext>
            </a:extLst>
          </p:cNvPr>
          <p:cNvSpPr>
            <a:spLocks noGrp="1"/>
          </p:cNvSpPr>
          <p:nvPr>
            <p:ph type="subTitle" idx="1"/>
          </p:nvPr>
        </p:nvSpPr>
        <p:spPr>
          <a:xfrm>
            <a:off x="88049" y="2137317"/>
            <a:ext cx="4380431" cy="1960159"/>
          </a:xfrm>
        </p:spPr>
        <p:txBody>
          <a:bodyPr anchor="t">
            <a:noAutofit/>
          </a:bodyPr>
          <a:lstStyle/>
          <a:p>
            <a:pPr algn="l"/>
            <a:r>
              <a:rPr lang="en-GB" sz="1800" dirty="0"/>
              <a:t>The War of the Worlds had a real-world impact, although </a:t>
            </a:r>
            <a:r>
              <a:rPr lang="en-GB" sz="1800" dirty="0">
                <a:hlinkClick r:id="rId2"/>
              </a:rPr>
              <a:t>less dramatic than journalists of the time reported</a:t>
            </a:r>
            <a:r>
              <a:rPr lang="en-GB" sz="1800" dirty="0"/>
              <a:t>.  Welles described Radio itself as ‘the invader of your living room’ and psychologists were soon trying to understand how this new medium seemed to have such a strong power over its listeners.</a:t>
            </a:r>
          </a:p>
        </p:txBody>
      </p:sp>
      <p:cxnSp>
        <p:nvCxnSpPr>
          <p:cNvPr id="15" name="Straight Connector 14">
            <a:extLst>
              <a:ext uri="{FF2B5EF4-FFF2-40B4-BE49-F238E27FC236}">
                <a16:creationId xmlns:a16="http://schemas.microsoft.com/office/drawing/2014/main" id="{040575EE-C594-4566-BC00-663004E52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63566"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D2BE7E91-5AC3-40E1-B1D9-EFBEBC868C19}"/>
              </a:ext>
            </a:extLst>
          </p:cNvPr>
          <p:cNvPicPr>
            <a:picLocks noChangeAspect="1"/>
          </p:cNvPicPr>
          <p:nvPr/>
        </p:nvPicPr>
        <p:blipFill>
          <a:blip r:embed="rId3"/>
          <a:stretch>
            <a:fillRect/>
          </a:stretch>
        </p:blipFill>
        <p:spPr>
          <a:xfrm>
            <a:off x="5344678" y="1642858"/>
            <a:ext cx="6436548" cy="3572284"/>
          </a:xfrm>
          <a:prstGeom prst="rect">
            <a:avLst/>
          </a:prstGeom>
        </p:spPr>
      </p:pic>
      <p:sp>
        <p:nvSpPr>
          <p:cNvPr id="6" name="TextBox 5">
            <a:extLst>
              <a:ext uri="{FF2B5EF4-FFF2-40B4-BE49-F238E27FC236}">
                <a16:creationId xmlns:a16="http://schemas.microsoft.com/office/drawing/2014/main" id="{D8E03B3F-1FF1-4C6D-BD4E-8E59126DB7BD}"/>
              </a:ext>
            </a:extLst>
          </p:cNvPr>
          <p:cNvSpPr txBox="1"/>
          <p:nvPr/>
        </p:nvSpPr>
        <p:spPr>
          <a:xfrm>
            <a:off x="88049" y="329995"/>
            <a:ext cx="4675517" cy="1477328"/>
          </a:xfrm>
          <a:prstGeom prst="rect">
            <a:avLst/>
          </a:prstGeom>
          <a:noFill/>
        </p:spPr>
        <p:txBody>
          <a:bodyPr wrap="square" rtlCol="0">
            <a:spAutoFit/>
          </a:bodyPr>
          <a:lstStyle/>
          <a:p>
            <a:pPr>
              <a:spcAft>
                <a:spcPts val="600"/>
              </a:spcAft>
            </a:pPr>
            <a:r>
              <a:rPr lang="en-GB" dirty="0"/>
              <a:t>With every new communication technology that is invented, from radio to television to internet to social media, Instagram and </a:t>
            </a:r>
            <a:r>
              <a:rPr lang="en-GB" dirty="0" err="1"/>
              <a:t>tiktok</a:t>
            </a:r>
            <a:r>
              <a:rPr lang="en-GB" dirty="0"/>
              <a:t> societies have worried about the impact that these technologies will have on their citizens.</a:t>
            </a:r>
          </a:p>
        </p:txBody>
      </p:sp>
      <p:sp>
        <p:nvSpPr>
          <p:cNvPr id="8" name="TextBox 7">
            <a:extLst>
              <a:ext uri="{FF2B5EF4-FFF2-40B4-BE49-F238E27FC236}">
                <a16:creationId xmlns:a16="http://schemas.microsoft.com/office/drawing/2014/main" id="{671E2C41-927B-41B2-9EFC-09601484CC91}"/>
              </a:ext>
            </a:extLst>
          </p:cNvPr>
          <p:cNvSpPr txBox="1"/>
          <p:nvPr/>
        </p:nvSpPr>
        <p:spPr>
          <a:xfrm>
            <a:off x="172528" y="4945339"/>
            <a:ext cx="4255698" cy="1477328"/>
          </a:xfrm>
          <a:prstGeom prst="rect">
            <a:avLst/>
          </a:prstGeom>
          <a:noFill/>
        </p:spPr>
        <p:txBody>
          <a:bodyPr wrap="square" rtlCol="0">
            <a:spAutoFit/>
          </a:bodyPr>
          <a:lstStyle/>
          <a:p>
            <a:pPr>
              <a:spcAft>
                <a:spcPts val="600"/>
              </a:spcAft>
            </a:pPr>
            <a:r>
              <a:rPr lang="en-GB" dirty="0">
                <a:solidFill>
                  <a:srgbClr val="FF0000"/>
                </a:solidFill>
              </a:rPr>
              <a:t>Do you think the repeated concerns expressed about any new technologies arise, especially with their impact on young people means that these concerns are not valid?  </a:t>
            </a:r>
          </a:p>
        </p:txBody>
      </p:sp>
    </p:spTree>
    <p:extLst>
      <p:ext uri="{BB962C8B-B14F-4D97-AF65-F5344CB8AC3E}">
        <p14:creationId xmlns:p14="http://schemas.microsoft.com/office/powerpoint/2010/main" val="30629553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9C9B13D-3C67-47B9-AFF1-2BF41A289648}"/>
              </a:ext>
            </a:extLst>
          </p:cNvPr>
          <p:cNvSpPr>
            <a:spLocks noGrp="1"/>
          </p:cNvSpPr>
          <p:nvPr>
            <p:ph idx="1"/>
          </p:nvPr>
        </p:nvSpPr>
        <p:spPr>
          <a:xfrm>
            <a:off x="897769" y="1909192"/>
            <a:ext cx="4586513" cy="3647710"/>
          </a:xfrm>
        </p:spPr>
        <p:txBody>
          <a:bodyPr>
            <a:normAutofit/>
          </a:bodyPr>
          <a:lstStyle/>
          <a:p>
            <a:pPr marL="0" indent="0">
              <a:buNone/>
            </a:pPr>
            <a:r>
              <a:rPr lang="en-GB" sz="1600">
                <a:solidFill>
                  <a:schemeClr val="bg1"/>
                </a:solidFill>
              </a:rPr>
              <a:t>Eighty years or so after the War of the Worlds we are all able to broadcast our views and ideas about the world to anybody who will listen, as can any company or organisation.  In addition as technology improves the ability to falsify information through manipulation of sounds, pictures and video as well as words it becomes ever harder to identify which might be the true depiction of events.</a:t>
            </a:r>
          </a:p>
          <a:p>
            <a:pPr marL="0" indent="0">
              <a:buNone/>
            </a:pPr>
            <a:endParaRPr lang="en-GB" sz="1600">
              <a:solidFill>
                <a:schemeClr val="bg1"/>
              </a:solidFill>
            </a:endParaRPr>
          </a:p>
          <a:p>
            <a:pPr marL="0" indent="0">
              <a:buNone/>
            </a:pPr>
            <a:r>
              <a:rPr lang="en-GB" sz="1600">
                <a:solidFill>
                  <a:schemeClr val="bg1"/>
                </a:solidFill>
              </a:rPr>
              <a:t>Would you be able to tell that this is not the </a:t>
            </a:r>
            <a:r>
              <a:rPr lang="en-GB" sz="1600">
                <a:solidFill>
                  <a:schemeClr val="bg1"/>
                </a:solidFill>
                <a:hlinkClick r:id="rId2">
                  <a:extLst>
                    <a:ext uri="{A12FA001-AC4F-418D-AE19-62706E023703}">
                      <ahyp:hlinkClr xmlns:ahyp="http://schemas.microsoft.com/office/drawing/2018/hyperlinkcolor" val="tx"/>
                    </a:ext>
                  </a:extLst>
                </a:hlinkClick>
              </a:rPr>
              <a:t>real Tom Cruise</a:t>
            </a:r>
            <a:r>
              <a:rPr lang="en-GB" sz="1600">
                <a:solidFill>
                  <a:schemeClr val="bg1"/>
                </a:solidFill>
              </a:rPr>
              <a:t> if you weren’t told?</a:t>
            </a:r>
          </a:p>
          <a:p>
            <a:pPr marL="0" indent="0">
              <a:buNone/>
            </a:pPr>
            <a:endParaRPr lang="en-GB" sz="1600">
              <a:solidFill>
                <a:schemeClr val="bg1"/>
              </a:solidFill>
            </a:endParaRPr>
          </a:p>
          <a:p>
            <a:pPr marL="0" indent="0">
              <a:buNone/>
            </a:pPr>
            <a:r>
              <a:rPr lang="en-GB" sz="1600">
                <a:solidFill>
                  <a:schemeClr val="bg1"/>
                </a:solidFill>
              </a:rPr>
              <a:t>(</a:t>
            </a:r>
            <a:r>
              <a:rPr lang="en-GB" sz="1600">
                <a:solidFill>
                  <a:schemeClr val="bg1"/>
                </a:solidFill>
                <a:hlinkClick r:id="rId3">
                  <a:extLst>
                    <a:ext uri="{A12FA001-AC4F-418D-AE19-62706E023703}">
                      <ahyp:hlinkClr xmlns:ahyp="http://schemas.microsoft.com/office/drawing/2018/hyperlinkcolor" val="tx"/>
                    </a:ext>
                  </a:extLst>
                </a:hlinkClick>
              </a:rPr>
              <a:t>Here is how it works</a:t>
            </a:r>
            <a:r>
              <a:rPr lang="en-GB" sz="1600">
                <a:solidFill>
                  <a:schemeClr val="bg1"/>
                </a:solidFill>
              </a:rPr>
              <a:t>)</a:t>
            </a: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D90E698-582C-4B49-AAEB-F6B0E44F2B69}"/>
              </a:ext>
            </a:extLst>
          </p:cNvPr>
          <p:cNvPicPr>
            <a:picLocks noChangeAspect="1"/>
          </p:cNvPicPr>
          <p:nvPr/>
        </p:nvPicPr>
        <p:blipFill rotWithShape="1">
          <a:blip r:embed="rId4"/>
          <a:srcRect l="14645" r="17395"/>
          <a:stretch/>
        </p:blipFill>
        <p:spPr>
          <a:xfrm>
            <a:off x="6525453" y="10"/>
            <a:ext cx="5666547" cy="6857990"/>
          </a:xfrm>
          <a:prstGeom prst="rect">
            <a:avLst/>
          </a:prstGeom>
        </p:spPr>
      </p:pic>
    </p:spTree>
    <p:extLst>
      <p:ext uri="{BB962C8B-B14F-4D97-AF65-F5344CB8AC3E}">
        <p14:creationId xmlns:p14="http://schemas.microsoft.com/office/powerpoint/2010/main" val="86674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537B233-9CDD-4A90-AABB-A8963DEE4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3E741DD9-9039-44EB-A05E-350F268E743A}"/>
              </a:ext>
            </a:extLst>
          </p:cNvPr>
          <p:cNvSpPr>
            <a:spLocks noGrp="1"/>
          </p:cNvSpPr>
          <p:nvPr>
            <p:ph type="title"/>
          </p:nvPr>
        </p:nvSpPr>
        <p:spPr>
          <a:xfrm>
            <a:off x="841248" y="818457"/>
            <a:ext cx="3322317" cy="2975876"/>
          </a:xfrm>
        </p:spPr>
        <p:txBody>
          <a:bodyPr vert="horz" lIns="91440" tIns="45720" rIns="91440" bIns="45720" rtlCol="0" anchor="b">
            <a:normAutofit/>
          </a:bodyPr>
          <a:lstStyle/>
          <a:p>
            <a:r>
              <a:rPr lang="en-US" sz="2400" kern="1200">
                <a:solidFill>
                  <a:schemeClr val="tx1"/>
                </a:solidFill>
                <a:latin typeface="+mj-lt"/>
                <a:ea typeface="+mj-ea"/>
                <a:cs typeface="+mj-cs"/>
              </a:rPr>
              <a:t>So if everyone can create their own content and we all (in most countries) have mass and unfettered access to the internet why does all this matter?  </a:t>
            </a:r>
            <a:r>
              <a:rPr lang="en-US" sz="2400" b="1" kern="1200">
                <a:solidFill>
                  <a:schemeClr val="tx1"/>
                </a:solidFill>
                <a:latin typeface="+mj-lt"/>
                <a:ea typeface="+mj-ea"/>
                <a:cs typeface="+mj-cs"/>
              </a:rPr>
              <a:t>What do you think?</a:t>
            </a:r>
          </a:p>
        </p:txBody>
      </p:sp>
      <p:cxnSp>
        <p:nvCxnSpPr>
          <p:cNvPr id="12" name="Straight Connector 11">
            <a:extLst>
              <a:ext uri="{FF2B5EF4-FFF2-40B4-BE49-F238E27FC236}">
                <a16:creationId xmlns:a16="http://schemas.microsoft.com/office/drawing/2014/main" id="{040575EE-C594-4566-BC00-663004E52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63566"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00DE6251-44D8-4492-8D07-CC69E813C239}"/>
              </a:ext>
            </a:extLst>
          </p:cNvPr>
          <p:cNvPicPr>
            <a:picLocks noChangeAspect="1"/>
          </p:cNvPicPr>
          <p:nvPr/>
        </p:nvPicPr>
        <p:blipFill>
          <a:blip r:embed="rId2"/>
          <a:stretch>
            <a:fillRect/>
          </a:stretch>
        </p:blipFill>
        <p:spPr>
          <a:xfrm>
            <a:off x="5344678" y="1948594"/>
            <a:ext cx="6436548" cy="2960812"/>
          </a:xfrm>
          <a:prstGeom prst="rect">
            <a:avLst/>
          </a:prstGeom>
        </p:spPr>
      </p:pic>
    </p:spTree>
    <p:extLst>
      <p:ext uri="{BB962C8B-B14F-4D97-AF65-F5344CB8AC3E}">
        <p14:creationId xmlns:p14="http://schemas.microsoft.com/office/powerpoint/2010/main" val="279929362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F091CD68-520E-4E69-8549-B077D12E4871}"/>
              </a:ext>
            </a:extLst>
          </p:cNvPr>
          <p:cNvSpPr>
            <a:spLocks noGrp="1"/>
          </p:cNvSpPr>
          <p:nvPr>
            <p:ph type="title"/>
          </p:nvPr>
        </p:nvSpPr>
        <p:spPr>
          <a:xfrm>
            <a:off x="838200" y="448721"/>
            <a:ext cx="4707671" cy="1225650"/>
          </a:xfrm>
        </p:spPr>
        <p:txBody>
          <a:bodyPr anchor="b">
            <a:normAutofit/>
          </a:bodyPr>
          <a:lstStyle/>
          <a:p>
            <a:r>
              <a:rPr lang="en-GB" sz="3500">
                <a:solidFill>
                  <a:schemeClr val="bg1"/>
                </a:solidFill>
              </a:rPr>
              <a:t>Problem no 1 – ‘They’re all as bad as each other’</a:t>
            </a: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D30E412-E3AA-4B1B-BE92-7C868DA0EE00}"/>
              </a:ext>
            </a:extLst>
          </p:cNvPr>
          <p:cNvSpPr>
            <a:spLocks noGrp="1"/>
          </p:cNvSpPr>
          <p:nvPr>
            <p:ph idx="1"/>
          </p:nvPr>
        </p:nvSpPr>
        <p:spPr>
          <a:xfrm>
            <a:off x="897769" y="1909192"/>
            <a:ext cx="4586513" cy="3647710"/>
          </a:xfrm>
        </p:spPr>
        <p:txBody>
          <a:bodyPr>
            <a:normAutofit/>
          </a:bodyPr>
          <a:lstStyle/>
          <a:p>
            <a:pPr marL="0" indent="0">
              <a:buNone/>
            </a:pPr>
            <a:r>
              <a:rPr lang="en-GB" sz="1700">
                <a:solidFill>
                  <a:schemeClr val="bg1"/>
                </a:solidFill>
              </a:rPr>
              <a:t>Even if false claims and ‘fake news’ are not themselves believed by most people they cast doubt on all the news that is produced.  If there is a general confusion about what news is inaccurate or inaccurate many people end up feeling far less trusting of news that is carefully edited and fact-checked.  In this way inaccurate news can ‘pollute’ all news sources and make them all seem equally untrustworthy.</a:t>
            </a:r>
          </a:p>
          <a:p>
            <a:pPr marL="0" indent="0">
              <a:buNone/>
            </a:pPr>
            <a:endParaRPr lang="en-GB" sz="1700">
              <a:solidFill>
                <a:schemeClr val="bg1"/>
              </a:solidFill>
            </a:endParaRPr>
          </a:p>
          <a:p>
            <a:pPr marL="0" indent="0">
              <a:buNone/>
            </a:pPr>
            <a:r>
              <a:rPr lang="en-GB" sz="1700">
                <a:solidFill>
                  <a:schemeClr val="bg1"/>
                </a:solidFill>
              </a:rPr>
              <a:t>To give </a:t>
            </a:r>
            <a:r>
              <a:rPr lang="en-GB" sz="1700">
                <a:solidFill>
                  <a:schemeClr val="bg1"/>
                </a:solidFill>
                <a:hlinkClick r:id="rId2"/>
              </a:rPr>
              <a:t>a comic example </a:t>
            </a:r>
            <a:r>
              <a:rPr lang="en-GB" sz="1700">
                <a:solidFill>
                  <a:schemeClr val="bg1"/>
                </a:solidFill>
              </a:rPr>
              <a:t>the People’s Daily newspaper in China believed without question that the satirical news site ‘The Onion’ that Kim Jong-Un had been voted the sexiest man alive!</a:t>
            </a: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4F73BDC-2595-4C70-A29E-79583C5B5A42}"/>
              </a:ext>
            </a:extLst>
          </p:cNvPr>
          <p:cNvPicPr>
            <a:picLocks noChangeAspect="1"/>
          </p:cNvPicPr>
          <p:nvPr/>
        </p:nvPicPr>
        <p:blipFill rotWithShape="1">
          <a:blip r:embed="rId3"/>
          <a:srcRect l="11395" r="25396" b="1"/>
          <a:stretch/>
        </p:blipFill>
        <p:spPr>
          <a:xfrm>
            <a:off x="6525453" y="10"/>
            <a:ext cx="5666547" cy="6857990"/>
          </a:xfrm>
          <a:prstGeom prst="rect">
            <a:avLst/>
          </a:prstGeom>
        </p:spPr>
      </p:pic>
    </p:spTree>
    <p:extLst>
      <p:ext uri="{BB962C8B-B14F-4D97-AF65-F5344CB8AC3E}">
        <p14:creationId xmlns:p14="http://schemas.microsoft.com/office/powerpoint/2010/main" val="19484002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sp>
        <p:nvSpPr>
          <p:cNvPr id="2" name="Title 1">
            <a:extLst>
              <a:ext uri="{FF2B5EF4-FFF2-40B4-BE49-F238E27FC236}">
                <a16:creationId xmlns:a16="http://schemas.microsoft.com/office/drawing/2014/main" id="{1EFAEAE1-BC81-40FA-99F1-D36B14037FCC}"/>
              </a:ext>
            </a:extLst>
          </p:cNvPr>
          <p:cNvSpPr>
            <a:spLocks noGrp="1"/>
          </p:cNvSpPr>
          <p:nvPr>
            <p:ph type="ctrTitle"/>
          </p:nvPr>
        </p:nvSpPr>
        <p:spPr>
          <a:xfrm>
            <a:off x="1932903" y="949325"/>
            <a:ext cx="8071706" cy="2387600"/>
          </a:xfrm>
        </p:spPr>
        <p:txBody>
          <a:bodyPr>
            <a:normAutofit/>
          </a:bodyPr>
          <a:lstStyle/>
          <a:p>
            <a:pPr algn="l"/>
            <a:r>
              <a:rPr lang="en-GB" sz="5600">
                <a:solidFill>
                  <a:schemeClr val="bg1"/>
                </a:solidFill>
              </a:rPr>
              <a:t>Problem 2 -  A disinformation ‘arms race</a:t>
            </a:r>
          </a:p>
        </p:txBody>
      </p:sp>
      <p:sp>
        <p:nvSpPr>
          <p:cNvPr id="3" name="Subtitle 2">
            <a:extLst>
              <a:ext uri="{FF2B5EF4-FFF2-40B4-BE49-F238E27FC236}">
                <a16:creationId xmlns:a16="http://schemas.microsoft.com/office/drawing/2014/main" id="{A5A460E6-D2F2-48CF-B072-A067991CE496}"/>
              </a:ext>
            </a:extLst>
          </p:cNvPr>
          <p:cNvSpPr>
            <a:spLocks noGrp="1"/>
          </p:cNvSpPr>
          <p:nvPr>
            <p:ph type="subTitle" idx="1"/>
          </p:nvPr>
        </p:nvSpPr>
        <p:spPr>
          <a:xfrm>
            <a:off x="1932902" y="3429000"/>
            <a:ext cx="8071697" cy="1655762"/>
          </a:xfrm>
        </p:spPr>
        <p:txBody>
          <a:bodyPr>
            <a:normAutofit/>
          </a:bodyPr>
          <a:lstStyle/>
          <a:p>
            <a:pPr algn="l"/>
            <a:r>
              <a:rPr lang="en-GB" sz="2200">
                <a:solidFill>
                  <a:schemeClr val="bg1"/>
                </a:solidFill>
              </a:rPr>
              <a:t>Another problem with the growing problem of inaccurate news is that there will become an ‘arms race’ by different companies and countries.  As they realise that one country has got away with one untruth, they will seek to benefit by creating even more ‘fake news’ of their own.  </a:t>
            </a:r>
          </a:p>
        </p:txBody>
      </p:sp>
      <p:cxnSp>
        <p:nvCxnSpPr>
          <p:cNvPr id="10" name="Straight Connector 9">
            <a:extLst>
              <a:ext uri="{FF2B5EF4-FFF2-40B4-BE49-F238E27FC236}">
                <a16:creationId xmlns:a16="http://schemas.microsoft.com/office/drawing/2014/main" id="{EC4521DE-248E-440D-AAD6-FD9E7D34B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285"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42C13FA-4C0F-42D0-9626-5BA6040D8C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6252485"/>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9208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1150</Words>
  <Application>Microsoft Office PowerPoint</Application>
  <PresentationFormat>Widescreen</PresentationFormat>
  <Paragraphs>52</Paragraphs>
  <Slides>15</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Georgia</vt:lpstr>
      <vt:lpstr>Tw Cen MT</vt:lpstr>
      <vt:lpstr>Office Theme</vt:lpstr>
      <vt:lpstr>Why the Truth Matters</vt:lpstr>
      <vt:lpstr>The Disinformation ‘Pandemic’</vt:lpstr>
      <vt:lpstr>The historical background</vt:lpstr>
      <vt:lpstr>The Impact of Modern Technology</vt:lpstr>
      <vt:lpstr>PowerPoint Presentation</vt:lpstr>
      <vt:lpstr>PowerPoint Presentation</vt:lpstr>
      <vt:lpstr>So if everyone can create their own content and we all (in most countries) have mass and unfettered access to the internet why does all this matter?  What do you think?</vt:lpstr>
      <vt:lpstr>Problem no 1 – ‘They’re all as bad as each other’</vt:lpstr>
      <vt:lpstr>Problem 2 -  A disinformation ‘arms race</vt:lpstr>
      <vt:lpstr>Problem 3 – Real World consequences</vt:lpstr>
      <vt:lpstr>Problem 4 – Legislation against ‘fake news’ can be an even bigger problem</vt:lpstr>
      <vt:lpstr>So is the situation hopeless?</vt:lpstr>
      <vt:lpstr>PowerPoint Presentation</vt:lpstr>
      <vt:lpstr>Group Task</vt:lpstr>
      <vt:lpstr>Here are three different stories about Ukraine in recent months and the accusation that Russia is building up troops there.    Which of these storires seems more credible?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the Truth Matters</dc:title>
  <dc:creator>Luke Ramsden</dc:creator>
  <cp:lastModifiedBy>Luke Ramsden</cp:lastModifiedBy>
  <cp:revision>2</cp:revision>
  <dcterms:created xsi:type="dcterms:W3CDTF">2021-05-16T19:09:58Z</dcterms:created>
  <dcterms:modified xsi:type="dcterms:W3CDTF">2021-11-23T22:05:14Z</dcterms:modified>
</cp:coreProperties>
</file>

<file path=docProps/thumbnail.jpeg>
</file>